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6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8" r:id="rId2"/>
    <p:sldId id="554" r:id="rId3"/>
    <p:sldId id="523" r:id="rId4"/>
    <p:sldId id="547" r:id="rId5"/>
    <p:sldId id="532" r:id="rId6"/>
    <p:sldId id="508" r:id="rId7"/>
    <p:sldId id="555" r:id="rId8"/>
    <p:sldId id="559" r:id="rId9"/>
    <p:sldId id="534" r:id="rId10"/>
    <p:sldId id="503" r:id="rId11"/>
    <p:sldId id="54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Smit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7E79"/>
    <a:srgbClr val="FF9300"/>
    <a:srgbClr val="008F00"/>
    <a:srgbClr val="356635"/>
    <a:srgbClr val="008000"/>
    <a:srgbClr val="8EFA00"/>
    <a:srgbClr val="FFFF66"/>
    <a:srgbClr val="F0C6FF"/>
    <a:srgbClr val="CC66FF"/>
    <a:srgbClr val="91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1160" autoAdjust="0"/>
  </p:normalViewPr>
  <p:slideViewPr>
    <p:cSldViewPr snapToGrid="0" snapToObjects="1">
      <p:cViewPr varScale="1">
        <p:scale>
          <a:sx n="114" d="100"/>
          <a:sy n="114" d="100"/>
        </p:scale>
        <p:origin x="7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4CA14-E9E8-44BA-9819-7CFDF96651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22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BA5DA4-6A94-4701-98CE-F2D162CDE9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A5DA4-6A94-4701-98CE-F2D162CDE92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2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30000">
                <a:srgbClr val="00408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7743476" y="6180892"/>
            <a:ext cx="137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Tahoma" pitchFamily="34" charset="0"/>
              </a:rPr>
              <a:t>CERN </a:t>
            </a:r>
            <a:r>
              <a:rPr lang="en-US" sz="900" dirty="0" smtClean="0">
                <a:solidFill>
                  <a:schemeClr val="bg1"/>
                </a:solidFill>
                <a:latin typeface="Tahoma" pitchFamily="34" charset="0"/>
              </a:rPr>
              <a:t>– IT</a:t>
            </a:r>
            <a:r>
              <a:rPr lang="en-US" sz="900" baseline="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900" dirty="0" smtClean="0">
                <a:solidFill>
                  <a:schemeClr val="bg1"/>
                </a:solidFill>
                <a:latin typeface="Tahoma" pitchFamily="34" charset="0"/>
              </a:rPr>
              <a:t>Department</a:t>
            </a:r>
            <a:endParaRPr lang="en-US" sz="900" dirty="0">
              <a:solidFill>
                <a:schemeClr val="bg1"/>
              </a:solidFill>
              <a:latin typeface="Tahoma" pitchFamily="34" charset="0"/>
            </a:endParaRP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 dirty="0">
                <a:solidFill>
                  <a:srgbClr val="FFFFFF"/>
                </a:solidFill>
                <a:latin typeface="Tahoma" pitchFamily="34" charset="0"/>
              </a:rPr>
              <a:t>www.cern.ch/i</a:t>
            </a:r>
            <a:r>
              <a:rPr lang="en-US" sz="1000" b="1" dirty="0">
                <a:solidFill>
                  <a:srgbClr val="FFFFFF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752600"/>
            <a:ext cx="8077200" cy="1470025"/>
          </a:xfrm>
        </p:spPr>
        <p:txBody>
          <a:bodyPr/>
          <a:lstStyle>
            <a:lvl1pPr algn="ctr">
              <a:defRPr sz="3600" b="1">
                <a:solidFill>
                  <a:srgbClr val="00529E"/>
                </a:solidFill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05200"/>
            <a:ext cx="7924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00529E"/>
                </a:solidFill>
              </a:defRPr>
            </a:lvl1pPr>
          </a:lstStyle>
          <a:p>
            <a:r>
              <a:rPr lang="fr-CH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76200"/>
            <a:ext cx="1885950" cy="5943600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76200"/>
            <a:ext cx="5505450" cy="5943600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3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01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rgbClr val="004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70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004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37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pic>
        <p:nvPicPr>
          <p:cNvPr id="4" name="Picture 3" descr="OpenAIREplus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" y="6465965"/>
            <a:ext cx="532917" cy="369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" y="6465964"/>
            <a:ext cx="369733" cy="369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822" y="1066800"/>
            <a:ext cx="426215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805" y="1066800"/>
            <a:ext cx="425859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822" y="1066800"/>
            <a:ext cx="426215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805" y="1066800"/>
            <a:ext cx="425859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32251" y="6019800"/>
            <a:ext cx="8683149" cy="645514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74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30000">
                <a:srgbClr val="00408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108702" y="6585352"/>
            <a:ext cx="9912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900" b="0" i="0" dirty="0" smtClean="0">
                <a:solidFill>
                  <a:srgbClr val="00529E"/>
                </a:solidFill>
                <a:latin typeface="Helvetica Neue Light"/>
                <a:cs typeface="Helvetica Neue Light"/>
              </a:rPr>
              <a:t>@</a:t>
            </a:r>
            <a:r>
              <a:rPr lang="en-US" sz="900" b="0" i="0" dirty="0" err="1" smtClean="0">
                <a:solidFill>
                  <a:srgbClr val="00529E"/>
                </a:solidFill>
                <a:latin typeface="Helvetica Neue Light"/>
                <a:cs typeface="Helvetica Neue Light"/>
              </a:rPr>
              <a:t>TimSmithCH</a:t>
            </a:r>
            <a:endParaRPr lang="en-US" sz="900" b="0" i="0" dirty="0">
              <a:solidFill>
                <a:srgbClr val="00529E"/>
              </a:solidFill>
              <a:latin typeface="Helvetica Neue Light"/>
              <a:cs typeface="Helvetica Neue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7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  <p:sldLayoutId id="2147483665" r:id="rId15"/>
    <p:sldLayoutId id="2147483664" r:id="rId1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0" i="0">
          <a:solidFill>
            <a:schemeClr val="bg1"/>
          </a:solidFill>
          <a:latin typeface="Helvetica Neue Light"/>
          <a:ea typeface="+mj-ea"/>
          <a:cs typeface="Helvetica Neue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29E"/>
        </a:buClr>
        <a:buChar char="•"/>
        <a:defRPr sz="2800" b="0" i="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29E"/>
        </a:buClr>
        <a:buFont typeface="Arial" charset="0"/>
        <a:buChar char="–"/>
        <a:defRPr sz="2400" b="0" i="0">
          <a:solidFill>
            <a:schemeClr val="tx1"/>
          </a:solidFill>
          <a:latin typeface="Helvetica Neue Light"/>
          <a:cs typeface="Helvetica Neue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 i="0">
          <a:solidFill>
            <a:schemeClr val="tx1"/>
          </a:solidFill>
          <a:latin typeface="Helvetica Neue Light"/>
          <a:cs typeface="Helvetica Neue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Neue Light"/>
          <a:cs typeface="Helvetica Neue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Neue Light"/>
          <a:cs typeface="Helvetica Neue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4.emf"/><Relationship Id="rId3" Type="http://schemas.openxmlformats.org/officeDocument/2006/relationships/hyperlink" Target="http://zenodo.org" TargetMode="External"/><Relationship Id="rId4" Type="http://schemas.openxmlformats.org/officeDocument/2006/relationships/hyperlink" Target="http://www.openaire.eu" TargetMode="External"/><Relationship Id="rId5" Type="http://schemas.openxmlformats.org/officeDocument/2006/relationships/hyperlink" Target="http://invenio-software.org/" TargetMode="External"/><Relationship Id="rId6" Type="http://schemas.openxmlformats.org/officeDocument/2006/relationships/image" Target="../media/image80.png"/><Relationship Id="rId7" Type="http://schemas.openxmlformats.org/officeDocument/2006/relationships/hyperlink" Target="mailto:Tim.Smith@cern.ch" TargetMode="External"/><Relationship Id="rId8" Type="http://schemas.openxmlformats.org/officeDocument/2006/relationships/hyperlink" Target="http://orcid.org/0000-0002-1567-7116" TargetMode="External"/><Relationship Id="rId9" Type="http://schemas.openxmlformats.org/officeDocument/2006/relationships/hyperlink" Target="http://cern.ch/tim.smith" TargetMode="External"/><Relationship Id="rId10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10" Type="http://schemas.openxmlformats.org/officeDocument/2006/relationships/image" Target="../media/image7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g"/><Relationship Id="rId8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gif"/><Relationship Id="rId12" Type="http://schemas.openxmlformats.org/officeDocument/2006/relationships/image" Target="../media/image1.png"/><Relationship Id="rId13" Type="http://schemas.openxmlformats.org/officeDocument/2006/relationships/image" Target="../media/image40.jpg"/><Relationship Id="rId14" Type="http://schemas.openxmlformats.org/officeDocument/2006/relationships/image" Target="../media/image41.png"/><Relationship Id="rId15" Type="http://schemas.openxmlformats.org/officeDocument/2006/relationships/image" Target="../media/image42.jpeg"/><Relationship Id="rId16" Type="http://schemas.openxmlformats.org/officeDocument/2006/relationships/image" Target="../media/image43.jpg"/><Relationship Id="rId17" Type="http://schemas.openxmlformats.org/officeDocument/2006/relationships/image" Target="../media/image44.emf"/><Relationship Id="rId18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10.jp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gif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Zenodo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Share</a:t>
            </a:r>
            <a:r>
              <a:rPr lang="en-US" dirty="0"/>
              <a:t>, </a:t>
            </a:r>
            <a:r>
              <a:rPr lang="en-US" dirty="0" smtClean="0"/>
              <a:t>Publish and Preserve Multidisciplinary Research Results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7924800" cy="2494156"/>
          </a:xfrm>
        </p:spPr>
        <p:txBody>
          <a:bodyPr>
            <a:normAutofit/>
          </a:bodyPr>
          <a:lstStyle/>
          <a:p>
            <a:endParaRPr lang="fr-CH" dirty="0" smtClean="0">
              <a:solidFill>
                <a:srgbClr val="008000"/>
              </a:solidFill>
            </a:endParaRPr>
          </a:p>
          <a:p>
            <a:r>
              <a:rPr lang="fr-CH" dirty="0" smtClean="0">
                <a:solidFill>
                  <a:srgbClr val="008000"/>
                </a:solidFill>
              </a:rPr>
              <a:t>Tim </a:t>
            </a:r>
            <a:r>
              <a:rPr lang="fr-CH" dirty="0">
                <a:solidFill>
                  <a:srgbClr val="008000"/>
                </a:solidFill>
              </a:rPr>
              <a:t>SMITH</a:t>
            </a:r>
          </a:p>
          <a:p>
            <a:endParaRPr lang="fr-CH" dirty="0"/>
          </a:p>
          <a:p>
            <a:r>
              <a:rPr lang="en-GB" dirty="0" smtClean="0"/>
              <a:t>Cloud Services for Synchronisation and Sharing,</a:t>
            </a:r>
          </a:p>
          <a:p>
            <a:r>
              <a:rPr lang="en-GB" dirty="0" smtClean="0"/>
              <a:t>ETH Zürich</a:t>
            </a:r>
            <a:endParaRPr lang="en-GB" dirty="0"/>
          </a:p>
        </p:txBody>
      </p:sp>
      <p:pic>
        <p:nvPicPr>
          <p:cNvPr id="7" name="Picture 6" descr="LogoOutline-Blue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7" y="3973551"/>
            <a:ext cx="503446" cy="503446"/>
          </a:xfrm>
          <a:prstGeom prst="rect">
            <a:avLst/>
          </a:prstGeom>
        </p:spPr>
      </p:pic>
      <p:pic>
        <p:nvPicPr>
          <p:cNvPr id="6" name="Picture 5" descr="zeno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17" y="1559161"/>
            <a:ext cx="1937366" cy="6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66376"/>
            <a:ext cx="2057400" cy="2036723"/>
          </a:xfrm>
          <a:prstGeom prst="rect">
            <a:avLst/>
          </a:prstGeom>
        </p:spPr>
      </p:pic>
      <p:sp>
        <p:nvSpPr>
          <p:cNvPr id="10" name="Shape 492"/>
          <p:cNvSpPr/>
          <p:nvPr/>
        </p:nvSpPr>
        <p:spPr>
          <a:xfrm>
            <a:off x="4747901" y="3866376"/>
            <a:ext cx="4319900" cy="206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9687" marR="40639" lvl="0">
              <a:lnSpc>
                <a:spcPct val="120000"/>
              </a:lnSpc>
              <a:buClr>
                <a:srgbClr val="939393"/>
              </a:buClr>
              <a:buFont typeface="Roboto Light"/>
              <a:defRPr sz="1800">
                <a:uFillTx/>
              </a:defRPr>
            </a:pPr>
            <a:r>
              <a:rPr sz="2800" dirty="0" smtClean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+mn-lt"/>
                <a:ea typeface="+mn-ea"/>
                <a:cs typeface="+mn-cs"/>
                <a:sym typeface="Roboto Light"/>
                <a:hlinkClick r:id="rId3"/>
              </a:rPr>
              <a:t>http</a:t>
            </a:r>
            <a:r>
              <a:rPr sz="2800" dirty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+mn-lt"/>
                <a:ea typeface="+mn-ea"/>
                <a:cs typeface="+mn-cs"/>
                <a:sym typeface="Roboto Light"/>
                <a:hlinkClick r:id="rId3"/>
              </a:rPr>
              <a:t>://</a:t>
            </a:r>
            <a:r>
              <a:rPr sz="2800" dirty="0" smtClean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+mn-lt"/>
                <a:ea typeface="+mn-ea"/>
                <a:cs typeface="+mn-cs"/>
                <a:sym typeface="Roboto Light"/>
                <a:hlinkClick r:id="rId3"/>
              </a:rPr>
              <a:t>zenodo.org</a:t>
            </a:r>
            <a:endParaRPr lang="fr-CH" sz="2800" dirty="0" smtClean="0">
              <a:solidFill>
                <a:srgbClr val="00A8AA"/>
              </a:solidFill>
              <a:uFill>
                <a:solidFill>
                  <a:srgbClr val="00A8AA"/>
                </a:solidFill>
              </a:uFill>
              <a:latin typeface="+mn-lt"/>
              <a:ea typeface="+mn-ea"/>
              <a:cs typeface="+mn-cs"/>
              <a:sym typeface="Roboto Light"/>
            </a:endParaRPr>
          </a:p>
          <a:p>
            <a:pPr marL="39687" marR="40639" lvl="0">
              <a:lnSpc>
                <a:spcPct val="120000"/>
              </a:lnSpc>
              <a:buClr>
                <a:srgbClr val="939393"/>
              </a:buClr>
              <a:buFont typeface="Roboto Light"/>
              <a:defRPr sz="1800">
                <a:uFillTx/>
              </a:defRPr>
            </a:pPr>
            <a:r>
              <a:rPr lang="fr-CH" sz="2800" dirty="0" smtClean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+mn-lt"/>
                <a:sym typeface="Roboto Light"/>
                <a:hlinkClick r:id="rId4"/>
              </a:rPr>
              <a:t>http:</a:t>
            </a:r>
            <a:r>
              <a:rPr lang="fr-CH" sz="2800" dirty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+mn-lt"/>
                <a:sym typeface="Roboto Light"/>
                <a:hlinkClick r:id="rId4"/>
              </a:rPr>
              <a:t>//</a:t>
            </a:r>
            <a:r>
              <a:rPr lang="fr-CH" sz="2800" dirty="0" smtClean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+mn-lt"/>
                <a:sym typeface="Roboto Light"/>
                <a:hlinkClick r:id="rId4"/>
              </a:rPr>
              <a:t>www.openaire.eu</a:t>
            </a:r>
            <a:endParaRPr lang="fr-CH" sz="2800" dirty="0" smtClean="0">
              <a:solidFill>
                <a:srgbClr val="00A8AA"/>
              </a:solidFill>
              <a:uFill>
                <a:solidFill>
                  <a:srgbClr val="00A8AA"/>
                </a:solidFill>
              </a:uFill>
              <a:latin typeface="+mn-lt"/>
              <a:sym typeface="Roboto Light"/>
            </a:endParaRPr>
          </a:p>
          <a:p>
            <a:pPr marL="39687" marR="40639" lvl="0">
              <a:lnSpc>
                <a:spcPct val="120000"/>
              </a:lnSpc>
              <a:buClr>
                <a:srgbClr val="939393"/>
              </a:buClr>
              <a:buFont typeface="Roboto Light"/>
              <a:defRPr sz="1800">
                <a:uFillTx/>
              </a:defRPr>
            </a:pPr>
            <a:r>
              <a:rPr lang="fr-CH" sz="2800" dirty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+mn-lt"/>
                <a:sym typeface="Roboto Light"/>
                <a:hlinkClick r:id="rId5"/>
              </a:rPr>
              <a:t>http://invenio-</a:t>
            </a:r>
            <a:r>
              <a:rPr lang="fr-CH" sz="2800" dirty="0" smtClean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+mn-lt"/>
                <a:sym typeface="Roboto Light"/>
                <a:hlinkClick r:id="rId5"/>
              </a:rPr>
              <a:t>software.org</a:t>
            </a:r>
            <a:endParaRPr lang="fr-CH" sz="2800" dirty="0" smtClean="0">
              <a:solidFill>
                <a:srgbClr val="00A8AA"/>
              </a:solidFill>
              <a:uFill>
                <a:solidFill>
                  <a:srgbClr val="00A8AA"/>
                </a:solidFill>
              </a:uFill>
              <a:latin typeface="+mn-lt"/>
              <a:sym typeface="Roboto Light"/>
            </a:endParaRPr>
          </a:p>
          <a:p>
            <a:pPr marL="39687" marR="40639" lvl="0">
              <a:lnSpc>
                <a:spcPct val="120000"/>
              </a:lnSpc>
              <a:buClr>
                <a:srgbClr val="939393"/>
              </a:buClr>
              <a:buFont typeface="Roboto Light"/>
              <a:defRPr sz="1800">
                <a:uFillTx/>
              </a:defRPr>
            </a:pPr>
            <a:r>
              <a:rPr lang="fr-CH" sz="2800" dirty="0" err="1" smtClean="0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+mn-lt"/>
                <a:sym typeface="Roboto Light"/>
              </a:rPr>
              <a:t>Lars.Nielsen@cern.ch</a:t>
            </a:r>
            <a:endParaRPr sz="2800" dirty="0">
              <a:solidFill>
                <a:srgbClr val="939393"/>
              </a:solidFill>
              <a:uFill>
                <a:solidFill>
                  <a:srgbClr val="939393"/>
                </a:solidFill>
              </a:uFill>
              <a:latin typeface="+mn-lt"/>
              <a:ea typeface="+mn-ea"/>
              <a:cs typeface="+mn-cs"/>
              <a:sym typeface="Roboto Light"/>
            </a:endParaRPr>
          </a:p>
        </p:txBody>
      </p:sp>
      <p:pic>
        <p:nvPicPr>
          <p:cNvPr id="11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48600" y="6324600"/>
            <a:ext cx="1117600" cy="393700"/>
          </a:xfrm>
          <a:prstGeom prst="rect">
            <a:avLst/>
          </a:prstGeom>
          <a:ln w="25400">
            <a:round/>
          </a:ln>
        </p:spPr>
      </p:pic>
      <p:sp>
        <p:nvSpPr>
          <p:cNvPr id="14" name="Shape 492"/>
          <p:cNvSpPr/>
          <p:nvPr/>
        </p:nvSpPr>
        <p:spPr>
          <a:xfrm>
            <a:off x="4747901" y="1295400"/>
            <a:ext cx="4319899" cy="1536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9687" marR="40639">
              <a:lnSpc>
                <a:spcPct val="120000"/>
              </a:lnSpc>
              <a:buClr>
                <a:srgbClr val="939393"/>
              </a:buClr>
              <a:defRPr sz="1800">
                <a:uFillTx/>
              </a:defRPr>
            </a:pPr>
            <a:r>
              <a:rPr lang="en-US" sz="2800" dirty="0" smtClean="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sym typeface="Roboto Light"/>
                <a:hlinkClick r:id="rId7"/>
              </a:rPr>
              <a:t>Tim.Smith@cern.ch</a:t>
            </a:r>
            <a:endParaRPr lang="en-US" sz="2800" dirty="0">
              <a:solidFill>
                <a:srgbClr val="939393"/>
              </a:solidFill>
              <a:uFill>
                <a:solidFill>
                  <a:srgbClr val="939393"/>
                </a:solidFill>
              </a:uFill>
              <a:latin typeface="+mn-lt"/>
              <a:sym typeface="Roboto Light"/>
            </a:endParaRPr>
          </a:p>
          <a:p>
            <a:pPr marL="39687" marR="40639">
              <a:lnSpc>
                <a:spcPct val="120000"/>
              </a:lnSpc>
              <a:buClr>
                <a:srgbClr val="939393"/>
              </a:buClr>
              <a:defRPr sz="1800">
                <a:uFillTx/>
              </a:defRPr>
            </a:pPr>
            <a:r>
              <a:rPr lang="es-ES_tradnl" sz="2800" dirty="0" smtClean="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sym typeface="Roboto Light"/>
                <a:hlinkClick r:id="rId8"/>
              </a:rPr>
              <a:t>0000</a:t>
            </a:r>
            <a:r>
              <a:rPr lang="es-ES_tradnl" sz="2800" dirty="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sym typeface="Roboto Light"/>
                <a:hlinkClick r:id="rId8"/>
              </a:rPr>
              <a:t>-0002-1567-</a:t>
            </a:r>
            <a:r>
              <a:rPr lang="es-ES_tradnl" sz="2800" dirty="0" smtClean="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sym typeface="Roboto Light"/>
                <a:hlinkClick r:id="rId8"/>
              </a:rPr>
              <a:t>7116</a:t>
            </a:r>
            <a:endParaRPr lang="es-ES_tradnl" sz="2800" dirty="0" smtClean="0">
              <a:solidFill>
                <a:srgbClr val="939393"/>
              </a:solidFill>
              <a:uFill>
                <a:solidFill>
                  <a:srgbClr val="939393"/>
                </a:solidFill>
              </a:uFill>
              <a:sym typeface="Roboto Light"/>
            </a:endParaRPr>
          </a:p>
          <a:p>
            <a:pPr marL="39687" marR="40639">
              <a:lnSpc>
                <a:spcPct val="120000"/>
              </a:lnSpc>
              <a:buClr>
                <a:srgbClr val="939393"/>
              </a:buClr>
              <a:defRPr sz="1800">
                <a:uFillTx/>
              </a:defRPr>
            </a:pPr>
            <a:r>
              <a:rPr lang="es-ES_tradnl" sz="2800" dirty="0" smtClean="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sym typeface="Roboto Light"/>
                <a:hlinkClick r:id="rId9"/>
              </a:rPr>
              <a:t>http://cern.ch/tim.smith</a:t>
            </a:r>
            <a:r>
              <a:rPr lang="es-ES_tradnl" sz="2800" dirty="0" smtClean="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sym typeface="Roboto Light"/>
              </a:rPr>
              <a:t>  </a:t>
            </a:r>
            <a:endParaRPr lang="es-ES_tradnl" sz="2800" dirty="0">
              <a:solidFill>
                <a:srgbClr val="939393"/>
              </a:solidFill>
              <a:uFill>
                <a:solidFill>
                  <a:srgbClr val="939393"/>
                </a:solidFill>
              </a:uFill>
              <a:sym typeface="Roboto Light"/>
            </a:endParaRPr>
          </a:p>
        </p:txBody>
      </p:sp>
      <p:pic>
        <p:nvPicPr>
          <p:cNvPr id="6" name="Picture 5" descr="icomoon4202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5" y="1403290"/>
            <a:ext cx="411909" cy="411909"/>
          </a:xfrm>
          <a:prstGeom prst="rect">
            <a:avLst/>
          </a:prstGeom>
        </p:spPr>
      </p:pic>
      <p:pic>
        <p:nvPicPr>
          <p:cNvPr id="9" name="Picture 8" descr="orci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5" y="1901186"/>
            <a:ext cx="410082" cy="410082"/>
          </a:xfrm>
          <a:prstGeom prst="rect">
            <a:avLst/>
          </a:prstGeom>
        </p:spPr>
      </p:pic>
      <p:pic>
        <p:nvPicPr>
          <p:cNvPr id="19" name="Picture 18" descr="icomoon63845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5" y="2408880"/>
            <a:ext cx="406400" cy="464328"/>
          </a:xfrm>
          <a:prstGeom prst="rect">
            <a:avLst/>
          </a:prstGeom>
        </p:spPr>
      </p:pic>
      <p:pic>
        <p:nvPicPr>
          <p:cNvPr id="20" name="Picture 19" descr="icomoon63845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04" y="4354842"/>
            <a:ext cx="406400" cy="464328"/>
          </a:xfrm>
          <a:prstGeom prst="rect">
            <a:avLst/>
          </a:prstGeom>
        </p:spPr>
      </p:pic>
      <p:pic>
        <p:nvPicPr>
          <p:cNvPr id="21" name="Picture 20" descr="icomoon63845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04" y="4882157"/>
            <a:ext cx="406400" cy="464328"/>
          </a:xfrm>
          <a:prstGeom prst="rect">
            <a:avLst/>
          </a:prstGeom>
        </p:spPr>
      </p:pic>
      <p:pic>
        <p:nvPicPr>
          <p:cNvPr id="23" name="Picture 22" descr="tjs_avatar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87" y="1706632"/>
            <a:ext cx="1125599" cy="1125599"/>
          </a:xfrm>
          <a:prstGeom prst="rect">
            <a:avLst/>
          </a:prstGeom>
        </p:spPr>
      </p:pic>
      <p:pic>
        <p:nvPicPr>
          <p:cNvPr id="25" name="Picture 24" descr="icomoon63845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5" y="3854934"/>
            <a:ext cx="406400" cy="464328"/>
          </a:xfrm>
          <a:prstGeom prst="rect">
            <a:avLst/>
          </a:prstGeom>
        </p:spPr>
      </p:pic>
      <p:pic>
        <p:nvPicPr>
          <p:cNvPr id="15" name="Picture 14" descr="icomoon4202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37" y="5449621"/>
            <a:ext cx="411909" cy="411909"/>
          </a:xfrm>
          <a:prstGeom prst="rect">
            <a:avLst/>
          </a:prstGeom>
        </p:spPr>
      </p:pic>
      <p:sp>
        <p:nvSpPr>
          <p:cNvPr id="16" name="Shape 312"/>
          <p:cNvSpPr/>
          <p:nvPr/>
        </p:nvSpPr>
        <p:spPr>
          <a:xfrm>
            <a:off x="2098528" y="293141"/>
            <a:ext cx="4678525" cy="7386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0" marR="0">
              <a:lnSpc>
                <a:spcPct val="150000"/>
              </a:lnSpc>
              <a:defRPr sz="24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+mn-lt"/>
                <a:ea typeface="+mn-ea"/>
                <a:cs typeface="+mn-cs"/>
                <a:sym typeface="Roboto Ligh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3200" b="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Thank You !   Questions ?</a:t>
            </a:r>
          </a:p>
        </p:txBody>
      </p:sp>
    </p:spTree>
    <p:extLst>
      <p:ext uri="{BB962C8B-B14F-4D97-AF65-F5344CB8AC3E}">
        <p14:creationId xmlns:p14="http://schemas.microsoft.com/office/powerpoint/2010/main" val="17677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8678"/>
            <a:ext cx="8686800" cy="5315906"/>
          </a:xfrm>
        </p:spPr>
      </p:pic>
    </p:spTree>
    <p:extLst>
      <p:ext uri="{BB962C8B-B14F-4D97-AF65-F5344CB8AC3E}">
        <p14:creationId xmlns:p14="http://schemas.microsoft.com/office/powerpoint/2010/main" val="9813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wik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78" y="4930122"/>
            <a:ext cx="1194592" cy="340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t="17796" r="19793" b="67704"/>
          <a:stretch/>
        </p:blipFill>
        <p:spPr>
          <a:xfrm>
            <a:off x="3877989" y="5484345"/>
            <a:ext cx="1896998" cy="334765"/>
          </a:xfrm>
          <a:prstGeom prst="rect">
            <a:avLst/>
          </a:prstGeom>
        </p:spPr>
      </p:pic>
      <p:pic>
        <p:nvPicPr>
          <p:cNvPr id="7" name="Picture 6" descr="GitHu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17" y="2889778"/>
            <a:ext cx="1239198" cy="724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5415"/>
            <a:ext cx="8686800" cy="5200184"/>
          </a:xfrm>
        </p:spPr>
        <p:txBody>
          <a:bodyPr/>
          <a:lstStyle/>
          <a:p>
            <a:r>
              <a:rPr lang="en-US" dirty="0" smtClean="0"/>
              <a:t>Proposal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Data Capture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Processing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Analysis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Write-up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Disseminate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31654" y="944135"/>
            <a:ext cx="5320399" cy="59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Char char="•"/>
              <a:defRPr sz="2800" b="0" i="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9E"/>
              </a:buClr>
              <a:buFont typeface="Arial" charset="0"/>
              <a:buChar char="–"/>
              <a:defRPr sz="24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Share    </a:t>
            </a:r>
            <a:r>
              <a:rPr lang="en-US" dirty="0" smtClean="0"/>
              <a:t>≠</a:t>
            </a:r>
            <a:r>
              <a:rPr lang="en-US" kern="0" dirty="0" smtClean="0"/>
              <a:t>    Publish  </a:t>
            </a:r>
            <a:r>
              <a:rPr lang="en-US" dirty="0" smtClean="0"/>
              <a:t>≠</a:t>
            </a:r>
            <a:r>
              <a:rPr lang="en-US" kern="0" dirty="0" smtClean="0"/>
              <a:t>  Preserve</a:t>
            </a:r>
          </a:p>
        </p:txBody>
      </p:sp>
      <p:pic>
        <p:nvPicPr>
          <p:cNvPr id="5" name="Picture 4" descr="SubVers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81" y="2537114"/>
            <a:ext cx="649563" cy="560986"/>
          </a:xfrm>
          <a:prstGeom prst="rect">
            <a:avLst/>
          </a:prstGeom>
        </p:spPr>
      </p:pic>
      <p:pic>
        <p:nvPicPr>
          <p:cNvPr id="6" name="Picture 5" descr="G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77" y="2479138"/>
            <a:ext cx="1007601" cy="417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71" y="6007415"/>
            <a:ext cx="1091836" cy="351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63" y="1541245"/>
            <a:ext cx="1288940" cy="569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69" y="4964164"/>
            <a:ext cx="1487424" cy="621792"/>
          </a:xfrm>
          <a:prstGeom prst="rect">
            <a:avLst/>
          </a:prstGeom>
        </p:spPr>
      </p:pic>
      <p:pic>
        <p:nvPicPr>
          <p:cNvPr id="13" name="Picture 12" descr="zenod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42" y="1503405"/>
            <a:ext cx="1937366" cy="673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42" y="3663098"/>
            <a:ext cx="2386361" cy="3074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72" y="1836185"/>
            <a:ext cx="639117" cy="5980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24" y="3940539"/>
            <a:ext cx="884720" cy="8077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06" y="5569933"/>
            <a:ext cx="874965" cy="8749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81" y="4306536"/>
            <a:ext cx="991353" cy="8211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83" y="2236193"/>
            <a:ext cx="765648" cy="8173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22" y="3241884"/>
            <a:ext cx="672439" cy="8252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79" y="4746860"/>
            <a:ext cx="1002574" cy="9023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08" y="2895600"/>
            <a:ext cx="816055" cy="8697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65" y="5062497"/>
            <a:ext cx="781283" cy="8624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17" y="6156814"/>
            <a:ext cx="1067720" cy="3347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55" b="2897"/>
          <a:stretch/>
        </p:blipFill>
        <p:spPr>
          <a:xfrm>
            <a:off x="4480485" y="4096989"/>
            <a:ext cx="1092912" cy="404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42" y="4245086"/>
            <a:ext cx="1431017" cy="564311"/>
          </a:xfrm>
          <a:prstGeom prst="rect">
            <a:avLst/>
          </a:prstGeom>
        </p:spPr>
      </p:pic>
      <p:pic>
        <p:nvPicPr>
          <p:cNvPr id="35" name="pasted-image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5342311" y="2322922"/>
            <a:ext cx="3671666" cy="1431538"/>
          </a:xfrm>
          <a:prstGeom prst="rect">
            <a:avLst/>
          </a:prstGeom>
          <a:ln w="25400">
            <a:rou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0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644335254_785bda414a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07" b="516"/>
          <a:stretch/>
        </p:blipFill>
        <p:spPr>
          <a:xfrm>
            <a:off x="0" y="215901"/>
            <a:ext cx="9144000" cy="5087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as a Service</a:t>
            </a:r>
            <a:endParaRPr lang="en-US" dirty="0"/>
          </a:p>
        </p:txBody>
      </p:sp>
      <p:pic>
        <p:nvPicPr>
          <p:cNvPr id="4" name="Picture 3" descr="Shares_of_Open_Access_journ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06" y="951757"/>
            <a:ext cx="3431294" cy="4277134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1450619" y="1516241"/>
            <a:ext cx="1366487" cy="46495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evices-computer-laptop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063981"/>
            <a:ext cx="904519" cy="904519"/>
          </a:xfrm>
          <a:prstGeom prst="rect">
            <a:avLst/>
          </a:prstGeom>
        </p:spPr>
      </p:pic>
      <p:pic>
        <p:nvPicPr>
          <p:cNvPr id="11" name="Picture 10" descr="Blogg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48" y="1931243"/>
            <a:ext cx="763212" cy="763212"/>
          </a:xfrm>
          <a:prstGeom prst="rect">
            <a:avLst/>
          </a:prstGeom>
        </p:spPr>
      </p:pic>
      <p:pic>
        <p:nvPicPr>
          <p:cNvPr id="12" name="Picture 11" descr="social-twitter-box-blue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48" y="1094255"/>
            <a:ext cx="914400" cy="914400"/>
          </a:xfrm>
          <a:prstGeom prst="rect">
            <a:avLst/>
          </a:prstGeom>
        </p:spPr>
      </p:pic>
      <p:pic>
        <p:nvPicPr>
          <p:cNvPr id="13" name="Picture 12" descr="social-facebook-box-blue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48" y="2618255"/>
            <a:ext cx="838200" cy="83820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6071851" y="1551455"/>
            <a:ext cx="1585897" cy="3146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 flipV="1">
            <a:off x="5994477" y="2312849"/>
            <a:ext cx="1587071" cy="13785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RubberStamp12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23" y="3671608"/>
            <a:ext cx="1244600" cy="124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7323" y="4905619"/>
            <a:ext cx="1905000" cy="22908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5" idx="0"/>
          </p:cNvCxnSpPr>
          <p:nvPr/>
        </p:nvCxnSpPr>
        <p:spPr>
          <a:xfrm flipH="1" flipV="1">
            <a:off x="5753805" y="2340910"/>
            <a:ext cx="1989618" cy="13306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Screenshot 2014-08-24 20.43.23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7661" y="3122900"/>
            <a:ext cx="3124200" cy="760532"/>
          </a:xfrm>
          <a:prstGeom prst="rect">
            <a:avLst/>
          </a:prstGeom>
          <a:ln w="25400">
            <a:round/>
          </a:ln>
        </p:spPr>
      </p:pic>
      <p:cxnSp>
        <p:nvCxnSpPr>
          <p:cNvPr id="26" name="Straight Arrow Connector 25"/>
          <p:cNvCxnSpPr>
            <a:stCxn id="25" idx="3"/>
          </p:cNvCxnSpPr>
          <p:nvPr/>
        </p:nvCxnSpPr>
        <p:spPr>
          <a:xfrm flipV="1">
            <a:off x="3171861" y="2968127"/>
            <a:ext cx="1957370" cy="5350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3"/>
          </p:cNvCxnSpPr>
          <p:nvPr/>
        </p:nvCxnSpPr>
        <p:spPr>
          <a:xfrm flipV="1">
            <a:off x="2271928" y="3309924"/>
            <a:ext cx="2938374" cy="13363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0" idx="3"/>
          </p:cNvCxnSpPr>
          <p:nvPr/>
        </p:nvCxnSpPr>
        <p:spPr>
          <a:xfrm flipV="1">
            <a:off x="1374419" y="1522525"/>
            <a:ext cx="4226986" cy="10295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orcid_128x128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9" y="2159195"/>
            <a:ext cx="785710" cy="785710"/>
          </a:xfrm>
          <a:prstGeom prst="rect">
            <a:avLst/>
          </a:prstGeom>
        </p:spPr>
      </p:pic>
      <p:pic>
        <p:nvPicPr>
          <p:cNvPr id="23" name="Picture 22" descr="OpenAIREplus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" y="6184900"/>
            <a:ext cx="945189" cy="655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2" y="4267792"/>
            <a:ext cx="1810016" cy="756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96" y="4848280"/>
            <a:ext cx="1123199" cy="205028"/>
          </a:xfrm>
          <a:prstGeom prst="rect">
            <a:avLst/>
          </a:prstGeom>
        </p:spPr>
      </p:pic>
      <p:pic>
        <p:nvPicPr>
          <p:cNvPr id="27" name="Picture 26" descr="http://mediaarchive.cern.ch/MediaArchive/Photo/Public/2008/0804041/0804041_23/0804041_23-A5-at-72-dpi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846221" y="5350356"/>
            <a:ext cx="2087986" cy="138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0610046_02-A4-at-144-dpi cut.jp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1"/>
          <a:stretch/>
        </p:blipFill>
        <p:spPr>
          <a:xfrm>
            <a:off x="5994477" y="5350356"/>
            <a:ext cx="1223447" cy="1388708"/>
          </a:xfrm>
          <a:prstGeom prst="rect">
            <a:avLst/>
          </a:prstGeom>
        </p:spPr>
      </p:pic>
      <p:pic>
        <p:nvPicPr>
          <p:cNvPr id="30" name="Image 4" descr="logooutline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02" y="5880100"/>
            <a:ext cx="739395" cy="731964"/>
          </a:xfrm>
          <a:prstGeom prst="rect">
            <a:avLst/>
          </a:prstGeom>
        </p:spPr>
      </p:pic>
      <p:pic>
        <p:nvPicPr>
          <p:cNvPr id="31" name="Picture 30" descr="Invenio small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26" y="5731282"/>
            <a:ext cx="1993259" cy="7802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29788" y="5749797"/>
            <a:ext cx="483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  <a:latin typeface="Arial Rounded MT Bold"/>
              </a:rPr>
              <a:t>+</a:t>
            </a:r>
            <a:endParaRPr lang="en-US" sz="4000" dirty="0">
              <a:solidFill>
                <a:srgbClr val="00FF00"/>
              </a:solidFill>
              <a:latin typeface="Arial Rounded MT Bold"/>
            </a:endParaRPr>
          </a:p>
        </p:txBody>
      </p:sp>
      <p:sp>
        <p:nvSpPr>
          <p:cNvPr id="28" name="Shape 445"/>
          <p:cNvSpPr/>
          <p:nvPr/>
        </p:nvSpPr>
        <p:spPr>
          <a:xfrm>
            <a:off x="940673" y="4966927"/>
            <a:ext cx="1086570" cy="40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0640" tIns="40640" rIns="40640" bIns="40640">
            <a:spAutoFit/>
          </a:bodyPr>
          <a:lstStyle>
            <a:lvl1pPr marL="0" marR="0">
              <a:lnSpc>
                <a:spcPct val="150000"/>
              </a:lnSpc>
              <a:defRPr sz="24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+mn-lt"/>
                <a:ea typeface="+mn-ea"/>
                <a:cs typeface="+mn-cs"/>
                <a:sym typeface="Roboto Ligh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fr-CH" sz="1400" b="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101 licences</a:t>
            </a:r>
            <a:endParaRPr sz="1800" b="0" dirty="0">
              <a:solidFill>
                <a:schemeClr val="bg1"/>
              </a:solidFill>
              <a:uFill>
                <a:solidFill>
                  <a:srgbClr val="444444"/>
                </a:solidFill>
              </a:u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6" y="1004143"/>
            <a:ext cx="3439152" cy="5407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40" y="1004144"/>
            <a:ext cx="4561929" cy="2472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86" y="1831143"/>
            <a:ext cx="4743149" cy="1782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86" y="2211822"/>
            <a:ext cx="4885568" cy="1964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6" y="2564294"/>
            <a:ext cx="4317494" cy="1923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Own Cloud Service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6" t="9775" b="23817"/>
          <a:stretch/>
        </p:blipFill>
        <p:spPr>
          <a:xfrm>
            <a:off x="4255384" y="4658270"/>
            <a:ext cx="2810417" cy="2074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9" b="57586"/>
          <a:stretch/>
        </p:blipFill>
        <p:spPr bwMode="auto">
          <a:xfrm>
            <a:off x="6811753" y="5127882"/>
            <a:ext cx="1896120" cy="57984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21" y="5864397"/>
            <a:ext cx="2093433" cy="66575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658136" y="3958683"/>
            <a:ext cx="1203796" cy="98130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to be Open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Publication moment is too late!</a:t>
            </a:r>
          </a:p>
          <a:p>
            <a:r>
              <a:rPr lang="en-US" dirty="0" smtClean="0"/>
              <a:t>Capture before the knowledge evaporates</a:t>
            </a:r>
          </a:p>
          <a:p>
            <a:pPr lvl="1"/>
            <a:r>
              <a:rPr lang="en-US" dirty="0" smtClean="0"/>
              <a:t>While data is live</a:t>
            </a:r>
          </a:p>
          <a:p>
            <a:endParaRPr lang="en-US" dirty="0" smtClean="0"/>
          </a:p>
          <a:p>
            <a:r>
              <a:rPr lang="en-US" dirty="0" smtClean="0"/>
              <a:t>Share unpublished data with reviewers</a:t>
            </a:r>
          </a:p>
          <a:p>
            <a:r>
              <a:rPr lang="en-US" dirty="0" smtClean="0"/>
              <a:t>Share sensitive data with controlled list</a:t>
            </a:r>
          </a:p>
          <a:p>
            <a:endParaRPr lang="en-US" dirty="0" smtClean="0"/>
          </a:p>
          <a:p>
            <a:r>
              <a:rPr lang="en-US" dirty="0" smtClean="0"/>
              <a:t>Open ≠ Simple</a:t>
            </a:r>
          </a:p>
          <a:p>
            <a:pPr lvl="1"/>
            <a:r>
              <a:rPr lang="en-US" dirty="0" smtClean="0"/>
              <a:t>Logins &amp; Roles</a:t>
            </a:r>
          </a:p>
          <a:p>
            <a:pPr lvl="1"/>
            <a:r>
              <a:rPr lang="en-US" dirty="0" smtClean="0"/>
              <a:t>Fine grained ACLs</a:t>
            </a:r>
          </a:p>
          <a:p>
            <a:pPr lvl="1"/>
            <a:r>
              <a:rPr lang="en-US" dirty="0" smtClean="0"/>
              <a:t>Sophisticated security model</a:t>
            </a:r>
          </a:p>
          <a:p>
            <a:pPr lvl="1"/>
            <a:r>
              <a:rPr lang="en-US" dirty="0" smtClean="0"/>
              <a:t>Life-cycles and workflows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71318" y="4413949"/>
            <a:ext cx="1605776" cy="446048"/>
          </a:xfrm>
          <a:prstGeom prst="round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Open access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29316" y="3049782"/>
            <a:ext cx="2253537" cy="446048"/>
          </a:xfrm>
          <a:prstGeom prst="round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latin typeface="Helvetica Neue" charset="0"/>
                <a:ea typeface="Helvetica Neue" charset="0"/>
                <a:cs typeface="Helvetica Neue" charset="0"/>
              </a:rPr>
              <a:t>Embargoed access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60994" y="1125384"/>
            <a:ext cx="1816100" cy="446048"/>
          </a:xfrm>
          <a:prstGeom prst="round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latin typeface="Helvetica Neue" charset="0"/>
                <a:ea typeface="Helvetica Neue" charset="0"/>
                <a:cs typeface="Helvetica Neue" charset="0"/>
              </a:rPr>
              <a:t>Closed access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Zenodo</a:t>
            </a:r>
            <a:r>
              <a:rPr lang="en-US" dirty="0" smtClean="0"/>
              <a:t> – </a:t>
            </a:r>
            <a:r>
              <a:rPr lang="en-US" dirty="0" err="1" smtClean="0"/>
              <a:t>GitHub</a:t>
            </a:r>
            <a:r>
              <a:rPr lang="en-US" dirty="0" smtClean="0"/>
              <a:t> bridge</a:t>
            </a:r>
            <a:endParaRPr lang="en-US" dirty="0"/>
          </a:p>
        </p:txBody>
      </p:sp>
      <p:pic>
        <p:nvPicPr>
          <p:cNvPr id="4" name="zenodo-pa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460" y="1475481"/>
            <a:ext cx="3352456" cy="2833004"/>
          </a:xfrm>
          <a:prstGeom prst="rect">
            <a:avLst/>
          </a:prstGeom>
          <a:ln w="25400">
            <a:miter lim="400000"/>
          </a:ln>
          <a:effectLst>
            <a:outerShdw blurRad="203200" dist="101600" dir="5400000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594612" y="1940467"/>
            <a:ext cx="1248067" cy="677346"/>
            <a:chOff x="-88900" y="-63500"/>
            <a:chExt cx="2807494" cy="1523670"/>
          </a:xfrm>
        </p:grpSpPr>
        <p:pic>
          <p:nvPicPr>
            <p:cNvPr id="7" name="zenodo-onoff.png"/>
            <p:cNvPicPr/>
            <p:nvPr/>
          </p:nvPicPr>
          <p:blipFill>
            <a:blip r:embed="rId4">
              <a:extLst/>
            </a:blip>
            <a:srcRect l="87080" t="8211" r="750" b="27005"/>
            <a:stretch>
              <a:fillRect/>
            </a:stretch>
          </p:blipFill>
          <p:spPr>
            <a:xfrm>
              <a:off x="0" y="0"/>
              <a:ext cx="2629694" cy="12696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88900" y="-63500"/>
              <a:ext cx="2807494" cy="1523670"/>
            </a:xfrm>
            <a:prstGeom prst="rect">
              <a:avLst/>
            </a:prstGeom>
            <a:effectLst/>
          </p:spPr>
        </p:pic>
      </p:grpSp>
      <p:pic>
        <p:nvPicPr>
          <p:cNvPr id="9" name="github-repo.png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5613620" y="1475481"/>
            <a:ext cx="3133172" cy="2832971"/>
          </a:xfrm>
          <a:prstGeom prst="rect">
            <a:avLst/>
          </a:prstGeom>
          <a:ln w="25400">
            <a:round/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13" name="Group 438"/>
          <p:cNvGrpSpPr>
            <a:grpSpLocks noChangeAspect="1"/>
          </p:cNvGrpSpPr>
          <p:nvPr/>
        </p:nvGrpSpPr>
        <p:grpSpPr>
          <a:xfrm>
            <a:off x="6737842" y="4653943"/>
            <a:ext cx="2142893" cy="1380033"/>
            <a:chOff x="-88899" y="-63499"/>
            <a:chExt cx="3051798" cy="1965372"/>
          </a:xfrm>
        </p:grpSpPr>
        <p:pic>
          <p:nvPicPr>
            <p:cNvPr id="14" name="github-zenodojson.png"/>
            <p:cNvPicPr/>
            <p:nvPr/>
          </p:nvPicPr>
          <p:blipFill>
            <a:blip r:embed="rId7">
              <a:extLst/>
            </a:blip>
            <a:srcRect l="9057" t="60253" r="58736" b="16351"/>
            <a:stretch>
              <a:fillRect/>
            </a:stretch>
          </p:blipFill>
          <p:spPr>
            <a:xfrm>
              <a:off x="0" y="0"/>
              <a:ext cx="2874000" cy="17113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icture 14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88900" y="-63500"/>
              <a:ext cx="3051800" cy="1965373"/>
            </a:xfrm>
            <a:prstGeom prst="rect">
              <a:avLst/>
            </a:prstGeom>
            <a:effectLst/>
          </p:spPr>
        </p:pic>
      </p:grpSp>
      <p:grpSp>
        <p:nvGrpSpPr>
          <p:cNvPr id="19" name="Group 444"/>
          <p:cNvGrpSpPr>
            <a:grpSpLocks noChangeAspect="1"/>
          </p:cNvGrpSpPr>
          <p:nvPr/>
        </p:nvGrpSpPr>
        <p:grpSpPr>
          <a:xfrm>
            <a:off x="3261057" y="3806924"/>
            <a:ext cx="2293138" cy="775262"/>
            <a:chOff x="-88900" y="-63499"/>
            <a:chExt cx="3125426" cy="1056639"/>
          </a:xfrm>
        </p:grpSpPr>
        <p:pic>
          <p:nvPicPr>
            <p:cNvPr id="20" name="github-releases-zoom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2947627" cy="8026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Picture 20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88900" y="-63500"/>
              <a:ext cx="3125427" cy="1056641"/>
            </a:xfrm>
            <a:prstGeom prst="rect">
              <a:avLst/>
            </a:prstGeom>
            <a:effectLst/>
          </p:spPr>
        </p:pic>
      </p:grpSp>
      <p:sp>
        <p:nvSpPr>
          <p:cNvPr id="22" name="Shape 445"/>
          <p:cNvSpPr/>
          <p:nvPr/>
        </p:nvSpPr>
        <p:spPr>
          <a:xfrm>
            <a:off x="4219399" y="1472335"/>
            <a:ext cx="1086570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0640" tIns="40640" rIns="40640" bIns="40640">
            <a:spAutoFit/>
          </a:bodyPr>
          <a:lstStyle>
            <a:lvl1pPr marL="0" marR="0">
              <a:lnSpc>
                <a:spcPct val="150000"/>
              </a:lnSpc>
              <a:defRPr sz="24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+mn-lt"/>
                <a:ea typeface="+mn-ea"/>
                <a:cs typeface="+mn-cs"/>
                <a:sym typeface="Roboto Ligh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fr-CH" b="0" smtClean="0">
                <a:latin typeface="Helvetica Neue" charset="0"/>
                <a:ea typeface="Helvetica Neue" charset="0"/>
                <a:cs typeface="Helvetica Neue" charset="0"/>
              </a:rPr>
              <a:t>API lego</a:t>
            </a:r>
            <a:endParaRPr sz="2400" b="0" dirty="0">
              <a:solidFill>
                <a:srgbClr val="444444"/>
              </a:solidFill>
              <a:uFill>
                <a:solidFill>
                  <a:srgbClr val="444444"/>
                </a:solidFill>
              </a:u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479072" y="4308452"/>
            <a:ext cx="705360" cy="65024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0"/>
          </p:cNvCxnSpPr>
          <p:nvPr/>
        </p:nvCxnSpPr>
        <p:spPr>
          <a:xfrm>
            <a:off x="6936059" y="3336191"/>
            <a:ext cx="873230" cy="13623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1" idx="0"/>
          </p:cNvCxnSpPr>
          <p:nvPr/>
        </p:nvCxnSpPr>
        <p:spPr>
          <a:xfrm flipH="1">
            <a:off x="4407627" y="2088022"/>
            <a:ext cx="2965047" cy="171890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3"/>
          </p:cNvCxnSpPr>
          <p:nvPr/>
        </p:nvCxnSpPr>
        <p:spPr>
          <a:xfrm flipV="1">
            <a:off x="4803158" y="1925132"/>
            <a:ext cx="1006152" cy="3257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441"/>
          <p:cNvGrpSpPr>
            <a:grpSpLocks noChangeAspect="1"/>
          </p:cNvGrpSpPr>
          <p:nvPr/>
        </p:nvGrpSpPr>
        <p:grpSpPr>
          <a:xfrm>
            <a:off x="3155736" y="5099813"/>
            <a:ext cx="2735609" cy="742832"/>
            <a:chOff x="-88900" y="-63500"/>
            <a:chExt cx="3692938" cy="1002786"/>
          </a:xfrm>
        </p:grpSpPr>
        <p:pic>
          <p:nvPicPr>
            <p:cNvPr id="38" name="github-badge.pn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515139" cy="7487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" name="Picture 38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88900" y="-63500"/>
              <a:ext cx="3692939" cy="1002787"/>
            </a:xfrm>
            <a:prstGeom prst="rect">
              <a:avLst/>
            </a:prstGeom>
            <a:effectLst/>
          </p:spPr>
        </p:pic>
      </p:grpSp>
      <p:cxnSp>
        <p:nvCxnSpPr>
          <p:cNvPr id="41" name="Straight Arrow Connector 40"/>
          <p:cNvCxnSpPr/>
          <p:nvPr/>
        </p:nvCxnSpPr>
        <p:spPr>
          <a:xfrm>
            <a:off x="2620642" y="4379026"/>
            <a:ext cx="705360" cy="65024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"/>
          <a:stretch/>
        </p:blipFill>
        <p:spPr>
          <a:xfrm>
            <a:off x="960307" y="3580108"/>
            <a:ext cx="3600361" cy="30310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29" y="1504231"/>
            <a:ext cx="593447" cy="5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4" y="1266785"/>
            <a:ext cx="4627756" cy="160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91" y="1086523"/>
            <a:ext cx="782754" cy="782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APIs for Interoperable Services</a:t>
            </a:r>
            <a:endParaRPr lang="en-US" dirty="0"/>
          </a:p>
        </p:txBody>
      </p:sp>
      <p:pic>
        <p:nvPicPr>
          <p:cNvPr id="5" name="Picture 4" descr="GitHu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55" y="923642"/>
            <a:ext cx="1239198" cy="724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05" y="1761957"/>
            <a:ext cx="4885568" cy="1225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Screen Shot 2015-05-29 at 02.00.14 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88"/>
          <a:stretch/>
        </p:blipFill>
        <p:spPr>
          <a:xfrm>
            <a:off x="3997879" y="1924763"/>
            <a:ext cx="4857610" cy="1602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90" y="3044876"/>
            <a:ext cx="2129788" cy="532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4" y="3523544"/>
            <a:ext cx="3997879" cy="1943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3858796"/>
            <a:ext cx="5420374" cy="1273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5"/>
          <a:stretch/>
        </p:blipFill>
        <p:spPr>
          <a:xfrm>
            <a:off x="2687444" y="5068231"/>
            <a:ext cx="3418945" cy="17558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86" y="6004418"/>
            <a:ext cx="744344" cy="6393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9419" y="6004418"/>
            <a:ext cx="744344" cy="6393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7" y="5216589"/>
            <a:ext cx="2196986" cy="716934"/>
          </a:xfrm>
          <a:prstGeom prst="rect">
            <a:avLst/>
          </a:prstGeom>
        </p:spPr>
      </p:pic>
      <p:sp>
        <p:nvSpPr>
          <p:cNvPr id="21" name="Shape 445"/>
          <p:cNvSpPr/>
          <p:nvPr/>
        </p:nvSpPr>
        <p:spPr>
          <a:xfrm>
            <a:off x="6781511" y="5801240"/>
            <a:ext cx="2351977" cy="40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0640" tIns="40640" rIns="40640" bIns="40640">
            <a:spAutoFit/>
          </a:bodyPr>
          <a:lstStyle>
            <a:lvl1pPr marL="0" marR="0">
              <a:lnSpc>
                <a:spcPct val="150000"/>
              </a:lnSpc>
              <a:defRPr sz="240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+mn-lt"/>
                <a:ea typeface="+mn-ea"/>
                <a:cs typeface="+mn-cs"/>
                <a:sym typeface="Roboto Ligh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1400" b="0" dirty="0">
                <a:latin typeface="Helvetica Neue" charset="0"/>
                <a:ea typeface="Helvetica Neue" charset="0"/>
                <a:cs typeface="Helvetica Neue" charset="0"/>
              </a:rPr>
              <a:t>https://</a:t>
            </a:r>
            <a:r>
              <a:rPr lang="en-US" sz="1400" b="0" dirty="0" err="1">
                <a:latin typeface="Helvetica Neue" charset="0"/>
                <a:ea typeface="Helvetica Neue" charset="0"/>
                <a:cs typeface="Helvetica Neue" charset="0"/>
              </a:rPr>
              <a:t>sandbox.zenodo.org</a:t>
            </a:r>
            <a:endParaRPr sz="1800" b="0" dirty="0">
              <a:solidFill>
                <a:srgbClr val="444444"/>
              </a:solidFill>
              <a:uFill>
                <a:solidFill>
                  <a:srgbClr val="444444"/>
                </a:solidFill>
              </a:u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Publication made Easy 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054100"/>
            <a:ext cx="3588214" cy="406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7932"/>
            <a:ext cx="8214651" cy="3310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7932"/>
            <a:ext cx="8214650" cy="3310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32773"/>
            <a:ext cx="8214651" cy="4050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6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Distinguish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reative, engagement, sharing services</a:t>
            </a:r>
          </a:p>
          <a:p>
            <a:pPr lvl="1"/>
            <a:r>
              <a:rPr lang="en-US" dirty="0" smtClean="0"/>
              <a:t>Publication, archiving, preservation services</a:t>
            </a:r>
          </a:p>
          <a:p>
            <a:endParaRPr lang="en-US" dirty="0" smtClean="0"/>
          </a:p>
          <a:p>
            <a:r>
              <a:rPr lang="en-US" dirty="0" smtClean="0"/>
              <a:t>Power Open Science</a:t>
            </a:r>
          </a:p>
          <a:p>
            <a:pPr lvl="1"/>
            <a:r>
              <a:rPr lang="en-US" dirty="0" smtClean="0"/>
              <a:t>Share to enable reproduction, replication, </a:t>
            </a:r>
            <a:r>
              <a:rPr lang="en-US" dirty="0" smtClean="0"/>
              <a:t>validation</a:t>
            </a:r>
          </a:p>
          <a:p>
            <a:pPr lvl="2"/>
            <a:r>
              <a:rPr lang="is-IS" dirty="0" smtClean="0"/>
              <a:t>… and make it easy ... </a:t>
            </a:r>
            <a:r>
              <a:rPr lang="is-IS" smtClean="0"/>
              <a:t>(teaser)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Encourage publication of research data and software</a:t>
            </a:r>
          </a:p>
          <a:p>
            <a:pPr lvl="1"/>
            <a:r>
              <a:rPr lang="en-US" dirty="0" smtClean="0"/>
              <a:t>Connect </a:t>
            </a:r>
            <a:r>
              <a:rPr lang="en-US" dirty="0" err="1" smtClean="0"/>
              <a:t>Zenodo</a:t>
            </a:r>
            <a:r>
              <a:rPr lang="en-US" dirty="0" smtClean="0"/>
              <a:t> with tools where researchers are collaborating on work-in-progress versions</a:t>
            </a:r>
          </a:p>
        </p:txBody>
      </p:sp>
    </p:spTree>
    <p:extLst>
      <p:ext uri="{BB962C8B-B14F-4D97-AF65-F5344CB8AC3E}">
        <p14:creationId xmlns:p14="http://schemas.microsoft.com/office/powerpoint/2010/main" val="733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ne Size" id="{C7222D57-CB60-8C41-AACA-BD0811FB356E}" vid="{A2BE11F7-834E-254A-8207-3E086829DD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 2015</Template>
  <TotalTime>3622</TotalTime>
  <Words>182</Words>
  <Application>Microsoft Macintosh PowerPoint</Application>
  <PresentationFormat>On-screen Show (4:3)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Helvetica Neue</vt:lpstr>
      <vt:lpstr>Helvetica Neue Light</vt:lpstr>
      <vt:lpstr>Roboto Light</vt:lpstr>
      <vt:lpstr>Tahoma</vt:lpstr>
      <vt:lpstr>Default Design</vt:lpstr>
      <vt:lpstr>Zenodo: Share, Publish and Preserve Multidisciplinary Research Results</vt:lpstr>
      <vt:lpstr>Open Scholarship</vt:lpstr>
      <vt:lpstr>Open Data as a Service</vt:lpstr>
      <vt:lpstr>Your Own Cloud Service</vt:lpstr>
      <vt:lpstr>Closed to be Open</vt:lpstr>
      <vt:lpstr>Zenodo – GitHub bridge</vt:lpstr>
      <vt:lpstr>Open APIs for Interoperable Services</vt:lpstr>
      <vt:lpstr>Publication made Easy ?</vt:lpstr>
      <vt:lpstr>Conclusions</vt:lpstr>
      <vt:lpstr>PowerPoint Presentation</vt:lpstr>
      <vt:lpstr>Contributions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Zenodo at CS3</dc:title>
  <dc:subject/>
  <dc:creator>Tim Smith</dc:creator>
  <cp:keywords/>
  <dc:description/>
  <cp:lastModifiedBy>Tim Smith</cp:lastModifiedBy>
  <cp:revision>151</cp:revision>
  <cp:lastPrinted>2015-04-10T15:20:02Z</cp:lastPrinted>
  <dcterms:created xsi:type="dcterms:W3CDTF">2015-09-13T07:37:32Z</dcterms:created>
  <dcterms:modified xsi:type="dcterms:W3CDTF">2016-01-18T11:33:05Z</dcterms:modified>
  <cp:category/>
</cp:coreProperties>
</file>