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5" r:id="rId1"/>
  </p:sldMasterIdLst>
  <p:notesMasterIdLst>
    <p:notesMasterId r:id="rId18"/>
  </p:notesMasterIdLst>
  <p:handoutMasterIdLst>
    <p:handoutMasterId r:id="rId19"/>
  </p:handoutMasterIdLst>
  <p:sldIdLst>
    <p:sldId id="724" r:id="rId2"/>
    <p:sldId id="920" r:id="rId3"/>
    <p:sldId id="913" r:id="rId4"/>
    <p:sldId id="928" r:id="rId5"/>
    <p:sldId id="929" r:id="rId6"/>
    <p:sldId id="919" r:id="rId7"/>
    <p:sldId id="924" r:id="rId8"/>
    <p:sldId id="930" r:id="rId9"/>
    <p:sldId id="938" r:id="rId10"/>
    <p:sldId id="931" r:id="rId11"/>
    <p:sldId id="932" r:id="rId12"/>
    <p:sldId id="933" r:id="rId13"/>
    <p:sldId id="934" r:id="rId14"/>
    <p:sldId id="935" r:id="rId15"/>
    <p:sldId id="936" r:id="rId16"/>
    <p:sldId id="937" r:id="rId17"/>
  </p:sldIdLst>
  <p:sldSz cx="9906000" cy="6858000" type="A4"/>
  <p:notesSz cx="6623050" cy="98107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ＭＳ Ｐゴシック" pitchFamily="-32" charset="-128"/>
        <a:cs typeface="+mn-cs"/>
      </a:defRPr>
    </a:lvl1pPr>
    <a:lvl2pPr marL="457072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ＭＳ Ｐゴシック" pitchFamily="-32" charset="-128"/>
        <a:cs typeface="+mn-cs"/>
      </a:defRPr>
    </a:lvl2pPr>
    <a:lvl3pPr marL="914146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ＭＳ Ｐゴシック" pitchFamily="-32" charset="-128"/>
        <a:cs typeface="+mn-cs"/>
      </a:defRPr>
    </a:lvl3pPr>
    <a:lvl4pPr marL="1371216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ＭＳ Ｐゴシック" pitchFamily="-32" charset="-128"/>
        <a:cs typeface="+mn-cs"/>
      </a:defRPr>
    </a:lvl4pPr>
    <a:lvl5pPr marL="1828287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8" charset="0"/>
        <a:ea typeface="ＭＳ Ｐゴシック" pitchFamily="-32" charset="-128"/>
        <a:cs typeface="+mn-cs"/>
      </a:defRPr>
    </a:lvl5pPr>
    <a:lvl6pPr marL="2285361" algn="l" defTabSz="914146" rtl="0" eaLnBrk="1" latinLnBrk="0" hangingPunct="1">
      <a:defRPr sz="2800" kern="1200">
        <a:solidFill>
          <a:schemeClr val="tx1"/>
        </a:solidFill>
        <a:latin typeface="Times" pitchFamily="18" charset="0"/>
        <a:ea typeface="ＭＳ Ｐゴシック" pitchFamily="-32" charset="-128"/>
        <a:cs typeface="+mn-cs"/>
      </a:defRPr>
    </a:lvl6pPr>
    <a:lvl7pPr marL="2742432" algn="l" defTabSz="914146" rtl="0" eaLnBrk="1" latinLnBrk="0" hangingPunct="1">
      <a:defRPr sz="2800" kern="1200">
        <a:solidFill>
          <a:schemeClr val="tx1"/>
        </a:solidFill>
        <a:latin typeface="Times" pitchFamily="18" charset="0"/>
        <a:ea typeface="ＭＳ Ｐゴシック" pitchFamily="-32" charset="-128"/>
        <a:cs typeface="+mn-cs"/>
      </a:defRPr>
    </a:lvl7pPr>
    <a:lvl8pPr marL="3199503" algn="l" defTabSz="914146" rtl="0" eaLnBrk="1" latinLnBrk="0" hangingPunct="1">
      <a:defRPr sz="2800" kern="1200">
        <a:solidFill>
          <a:schemeClr val="tx1"/>
        </a:solidFill>
        <a:latin typeface="Times" pitchFamily="18" charset="0"/>
        <a:ea typeface="ＭＳ Ｐゴシック" pitchFamily="-32" charset="-128"/>
        <a:cs typeface="+mn-cs"/>
      </a:defRPr>
    </a:lvl8pPr>
    <a:lvl9pPr marL="3656577" algn="l" defTabSz="914146" rtl="0" eaLnBrk="1" latinLnBrk="0" hangingPunct="1">
      <a:defRPr sz="2800" kern="1200">
        <a:solidFill>
          <a:schemeClr val="tx1"/>
        </a:solidFill>
        <a:latin typeface="Times" pitchFamily="18" charset="0"/>
        <a:ea typeface="ＭＳ Ｐゴシック" pitchFamily="-32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 slide" id="{1F25B02A-6292-482F-B465-537015E6F984}">
          <p14:sldIdLst>
            <p14:sldId id="724"/>
          </p14:sldIdLst>
        </p14:section>
        <p14:section name="Section 1" id="{DB5328FE-1070-4CCA-8C1E-F9989BF4A147}">
          <p14:sldIdLst>
            <p14:sldId id="920"/>
            <p14:sldId id="913"/>
            <p14:sldId id="928"/>
            <p14:sldId id="929"/>
            <p14:sldId id="919"/>
            <p14:sldId id="924"/>
            <p14:sldId id="930"/>
            <p14:sldId id="938"/>
            <p14:sldId id="931"/>
            <p14:sldId id="932"/>
            <p14:sldId id="933"/>
            <p14:sldId id="934"/>
            <p14:sldId id="935"/>
            <p14:sldId id="936"/>
            <p14:sldId id="93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4319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90">
          <p15:clr>
            <a:srgbClr val="A4A3A4"/>
          </p15:clr>
        </p15:guide>
        <p15:guide id="2" pos="208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7400"/>
    <a:srgbClr val="006600"/>
    <a:srgbClr val="990000"/>
    <a:srgbClr val="FFE6CD"/>
    <a:srgbClr val="BFCFE3"/>
    <a:srgbClr val="2D4768"/>
    <a:srgbClr val="969696"/>
    <a:srgbClr val="FFAA00"/>
    <a:srgbClr val="F7F7F7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2" autoAdjust="0"/>
    <p:restoredTop sz="78087" autoAdjust="0"/>
  </p:normalViewPr>
  <p:slideViewPr>
    <p:cSldViewPr>
      <p:cViewPr>
        <p:scale>
          <a:sx n="60" d="100"/>
          <a:sy n="60" d="100"/>
        </p:scale>
        <p:origin x="-1416" y="-12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996" y="-96"/>
      </p:cViewPr>
      <p:guideLst>
        <p:guide orient="horz" pos="3090"/>
        <p:guide pos="20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70305" cy="49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3" tIns="45537" rIns="91073" bIns="4553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51165" y="1"/>
            <a:ext cx="2870305" cy="49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3" tIns="45537" rIns="91073" bIns="4553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65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19026"/>
            <a:ext cx="2870305" cy="49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3" tIns="45537" rIns="91073" bIns="4553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65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51165" y="9319026"/>
            <a:ext cx="2870305" cy="49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3" tIns="45537" rIns="91073" bIns="4553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fld id="{698D5905-1404-48D1-98B3-5B58DE10C5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113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870305" cy="49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3" tIns="45537" rIns="91073" bIns="4553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52746" y="1"/>
            <a:ext cx="2870304" cy="49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3" tIns="45537" rIns="91073" bIns="4553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4050" y="733425"/>
            <a:ext cx="5318125" cy="368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4024" y="4661096"/>
            <a:ext cx="4855005" cy="4416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3" tIns="45537" rIns="91073" bIns="455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20609"/>
            <a:ext cx="2870305" cy="49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3" tIns="45537" rIns="91073" bIns="4553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52746" y="9320609"/>
            <a:ext cx="2870304" cy="490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73" tIns="45537" rIns="91073" bIns="4553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18" charset="0"/>
                <a:ea typeface="+mn-ea"/>
              </a:defRPr>
            </a:lvl1pPr>
          </a:lstStyle>
          <a:p>
            <a:pPr>
              <a:defRPr/>
            </a:pPr>
            <a:fld id="{82561E76-D090-4D6E-A132-0EFE96AE4F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2088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07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14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21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28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5361" algn="l" defTabSz="914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432" algn="l" defTabSz="914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503" algn="l" defTabSz="914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577" algn="l" defTabSz="914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0D5608-38D1-4D9D-A305-E39121D23CA1}" type="slidenum">
              <a:rPr lang="en-US" smtClean="0">
                <a:ea typeface="ＭＳ Ｐゴシック" pitchFamily="34" charset="-128"/>
              </a:rPr>
              <a:pPr/>
              <a:t>1</a:t>
            </a:fld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54050" y="733425"/>
            <a:ext cx="5318125" cy="3683000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dirty="0" smtClean="0"/>
              <a:t>KEY POINTS:</a:t>
            </a:r>
          </a:p>
          <a:p>
            <a:pPr marL="228600" indent="-228600" eaLnBrk="1" hangingPunct="1">
              <a:buAutoNum type="arabicParenR"/>
            </a:pPr>
            <a:r>
              <a:rPr lang="en-US" dirty="0" smtClean="0"/>
              <a:t>Set the scene for AARNet’s role.</a:t>
            </a:r>
          </a:p>
          <a:p>
            <a:pPr marL="228600" indent="-228600" eaLnBrk="1" hangingPunct="1">
              <a:buAutoNum type="arabicParenR"/>
            </a:pPr>
            <a:r>
              <a:rPr lang="en-US" dirty="0" smtClean="0"/>
              <a:t>Focus on the</a:t>
            </a:r>
            <a:r>
              <a:rPr lang="en-US" baseline="0" dirty="0" smtClean="0"/>
              <a:t> part of the equation we know best – the technology advantages </a:t>
            </a:r>
          </a:p>
          <a:p>
            <a:pPr marL="228600" indent="-228600" eaLnBrk="1" hangingPunct="1">
              <a:buAutoNum type="arabicParenR"/>
            </a:pPr>
            <a:r>
              <a:rPr lang="en-US" baseline="0" dirty="0" smtClean="0"/>
              <a:t>No need to repeat what is already known.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6192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561E76-D090-4D6E-A132-0EFE96AE4F2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803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561E76-D090-4D6E-A132-0EFE96AE4F2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909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The setup right now: </a:t>
            </a:r>
            <a:r>
              <a:rPr lang="en-AU" dirty="0" err="1" smtClean="0"/>
              <a:t>mariadb</a:t>
            </a:r>
            <a:r>
              <a:rPr lang="en-AU" dirty="0" smtClean="0"/>
              <a:t> with </a:t>
            </a:r>
            <a:r>
              <a:rPr lang="en-AU" dirty="0" err="1" smtClean="0"/>
              <a:t>galera</a:t>
            </a:r>
            <a:r>
              <a:rPr lang="en-AU" dirty="0" smtClean="0"/>
              <a:t> and </a:t>
            </a:r>
            <a:r>
              <a:rPr lang="en-AU" dirty="0" err="1" smtClean="0"/>
              <a:t>maxscale</a:t>
            </a:r>
            <a:r>
              <a:rPr lang="en-AU" dirty="0" smtClean="0"/>
              <a:t> is the </a:t>
            </a:r>
            <a:r>
              <a:rPr lang="en-AU" dirty="0" err="1" smtClean="0"/>
              <a:t>db</a:t>
            </a:r>
            <a:r>
              <a:rPr lang="en-AU" dirty="0" smtClean="0"/>
              <a:t>, </a:t>
            </a:r>
            <a:r>
              <a:rPr lang="en-AU" dirty="0" err="1" smtClean="0"/>
              <a:t>haproxy</a:t>
            </a:r>
            <a:r>
              <a:rPr lang="en-AU" dirty="0" smtClean="0"/>
              <a:t> is the http proxy front end, H-TCP</a:t>
            </a:r>
            <a:r>
              <a:rPr lang="en-AU" baseline="0" dirty="0" smtClean="0"/>
              <a:t> (LFN optimised) between proxies and apache; </a:t>
            </a:r>
            <a:r>
              <a:rPr lang="en-AU" dirty="0" smtClean="0"/>
              <a:t>apache with the “event” </a:t>
            </a:r>
            <a:r>
              <a:rPr lang="en-AU" dirty="0" err="1" smtClean="0"/>
              <a:t>mpm</a:t>
            </a:r>
            <a:r>
              <a:rPr lang="en-AU" dirty="0" smtClean="0"/>
              <a:t> is still the web server.</a:t>
            </a:r>
            <a:r>
              <a:rPr lang="en-AU" baseline="0" dirty="0" smtClean="0"/>
              <a:t> </a:t>
            </a:r>
            <a:r>
              <a:rPr lang="en-AU" dirty="0" err="1" smtClean="0"/>
              <a:t>php</a:t>
            </a:r>
            <a:r>
              <a:rPr lang="en-AU" dirty="0" smtClean="0"/>
              <a:t>-fpm of course for the </a:t>
            </a:r>
            <a:r>
              <a:rPr lang="en-AU" dirty="0" err="1" smtClean="0"/>
              <a:t>php</a:t>
            </a:r>
            <a:r>
              <a:rPr lang="en-AU" dirty="0" smtClean="0"/>
              <a:t> apps (ownCloud)</a:t>
            </a:r>
          </a:p>
          <a:p>
            <a:endParaRPr lang="en-AU" dirty="0" smtClean="0"/>
          </a:p>
          <a:p>
            <a:r>
              <a:rPr lang="en-AU" dirty="0" err="1" smtClean="0"/>
              <a:t>Redis</a:t>
            </a:r>
            <a:r>
              <a:rPr lang="en-AU" baseline="0" dirty="0" smtClean="0"/>
              <a:t> will </a:t>
            </a:r>
            <a:r>
              <a:rPr lang="en-AU" dirty="0" smtClean="0"/>
              <a:t>act as the new </a:t>
            </a:r>
            <a:r>
              <a:rPr lang="en-AU" dirty="0" err="1" smtClean="0"/>
              <a:t>memcache</a:t>
            </a:r>
            <a:r>
              <a:rPr lang="en-AU" baseline="0" dirty="0" smtClean="0"/>
              <a:t> – it’s an improvement because </a:t>
            </a:r>
            <a:r>
              <a:rPr lang="en-AU" dirty="0" smtClean="0"/>
              <a:t>it's replicated, meaning session and other cached elements are visible across the entire cluster. So it's not only state persistence within a data centre, but across the whole country.</a:t>
            </a:r>
            <a:r>
              <a:rPr lang="en-AU" baseline="0" dirty="0" smtClean="0"/>
              <a:t> I</a:t>
            </a:r>
            <a:r>
              <a:rPr lang="en-AU" dirty="0" smtClean="0"/>
              <a:t>f a user were to have network issues, and be redirected to another </a:t>
            </a:r>
            <a:r>
              <a:rPr lang="en-AU" dirty="0" err="1" smtClean="0"/>
              <a:t>anycast</a:t>
            </a:r>
            <a:r>
              <a:rPr lang="en-AU" dirty="0" smtClean="0"/>
              <a:t> host somewhere else in the country,</a:t>
            </a:r>
            <a:r>
              <a:rPr lang="en-AU" baseline="0" dirty="0" smtClean="0"/>
              <a:t> </a:t>
            </a:r>
            <a:r>
              <a:rPr lang="en-AU" dirty="0" smtClean="0"/>
              <a:t>their session stays alive across any ownCloud</a:t>
            </a:r>
            <a:r>
              <a:rPr lang="en-AU" baseline="0" dirty="0" smtClean="0"/>
              <a:t> </a:t>
            </a:r>
            <a:r>
              <a:rPr lang="en-AU" dirty="0" smtClean="0"/>
              <a:t>server/container.</a:t>
            </a:r>
          </a:p>
          <a:p>
            <a:r>
              <a:rPr lang="en-AU" dirty="0" smtClean="0"/>
              <a:t>We're also using it for the </a:t>
            </a:r>
            <a:r>
              <a:rPr lang="en-AU" dirty="0" err="1" smtClean="0"/>
              <a:t>cdn</a:t>
            </a:r>
            <a:r>
              <a:rPr lang="en-AU" dirty="0" smtClean="0"/>
              <a:t> soon, caching objects as large as 50MB</a:t>
            </a:r>
          </a:p>
          <a:p>
            <a:endParaRPr lang="en-AU" dirty="0" smtClean="0"/>
          </a:p>
          <a:p>
            <a:r>
              <a:rPr lang="en-AU" dirty="0" smtClean="0"/>
              <a:t>We haven't broken up the apps into their own containers yet;</a:t>
            </a:r>
            <a:r>
              <a:rPr lang="en-AU" baseline="0" dirty="0" smtClean="0"/>
              <a:t> that’s </a:t>
            </a:r>
            <a:r>
              <a:rPr lang="en-AU" dirty="0" smtClean="0"/>
              <a:t>on the </a:t>
            </a:r>
            <a:r>
              <a:rPr lang="en-AU" dirty="0" err="1" smtClean="0"/>
              <a:t>todo</a:t>
            </a:r>
            <a:r>
              <a:rPr lang="en-AU" baseline="0" dirty="0" smtClean="0"/>
              <a:t> and </a:t>
            </a:r>
            <a:r>
              <a:rPr lang="en-AU" dirty="0" smtClean="0"/>
              <a:t>depends on </a:t>
            </a:r>
            <a:r>
              <a:rPr lang="en-AU" dirty="0" err="1" smtClean="0"/>
              <a:t>vxlan</a:t>
            </a:r>
            <a:r>
              <a:rPr lang="en-AU" dirty="0" smtClean="0"/>
              <a:t> being fully functional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561E76-D090-4D6E-A132-0EFE96AE4F2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531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561E76-D090-4D6E-A132-0EFE96AE4F2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693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For storage, we're presently using ZFS with </a:t>
            </a:r>
            <a:r>
              <a:rPr lang="en-AU" dirty="0" err="1" smtClean="0"/>
              <a:t>inotify</a:t>
            </a:r>
            <a:r>
              <a:rPr lang="en-AU" dirty="0" smtClean="0"/>
              <a:t>/</a:t>
            </a:r>
            <a:r>
              <a:rPr lang="en-AU" dirty="0" err="1" smtClean="0"/>
              <a:t>rsync</a:t>
            </a:r>
            <a:r>
              <a:rPr lang="en-AU" dirty="0" smtClean="0"/>
              <a:t> replication for slave updates, but that means we're running warm standbys</a:t>
            </a:r>
          </a:p>
          <a:p>
            <a:r>
              <a:rPr lang="en-AU" dirty="0" smtClean="0"/>
              <a:t>EOS will move us to full active remote sites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561E76-D090-4D6E-A132-0EFE96AE4F2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791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For storage, we're presently using ZFS with </a:t>
            </a:r>
            <a:r>
              <a:rPr lang="en-AU" dirty="0" err="1" smtClean="0"/>
              <a:t>inotify</a:t>
            </a:r>
            <a:r>
              <a:rPr lang="en-AU" dirty="0" smtClean="0"/>
              <a:t>/</a:t>
            </a:r>
            <a:r>
              <a:rPr lang="en-AU" dirty="0" err="1" smtClean="0"/>
              <a:t>rsync</a:t>
            </a:r>
            <a:r>
              <a:rPr lang="en-AU" dirty="0" smtClean="0"/>
              <a:t> replication for slave updates, but that means we're running warm standbys</a:t>
            </a:r>
          </a:p>
          <a:p>
            <a:r>
              <a:rPr lang="en-AU" dirty="0" smtClean="0"/>
              <a:t>EOS will move us to full active remote sites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561E76-D090-4D6E-A132-0EFE96AE4F2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791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the servers mesh with the switches, the switches run </a:t>
            </a:r>
            <a:r>
              <a:rPr lang="en-AU" dirty="0" err="1" smtClean="0"/>
              <a:t>mpls</a:t>
            </a:r>
            <a:r>
              <a:rPr lang="en-AU" dirty="0" smtClean="0"/>
              <a:t> l3vpns</a:t>
            </a:r>
          </a:p>
          <a:p>
            <a:r>
              <a:rPr lang="en-AU" dirty="0" smtClean="0"/>
              <a:t>across our </a:t>
            </a:r>
            <a:r>
              <a:rPr lang="en-AU" dirty="0" err="1" smtClean="0"/>
              <a:t>mpls</a:t>
            </a:r>
            <a:r>
              <a:rPr lang="en-AU" dirty="0" smtClean="0"/>
              <a:t> network</a:t>
            </a:r>
            <a:r>
              <a:rPr lang="en-AU" baseline="0" dirty="0" smtClean="0"/>
              <a:t>. </a:t>
            </a:r>
          </a:p>
          <a:p>
            <a:r>
              <a:rPr lang="en-AU" dirty="0" smtClean="0"/>
              <a:t>The purpose of using </a:t>
            </a:r>
            <a:r>
              <a:rPr lang="en-AU" dirty="0" err="1" smtClean="0"/>
              <a:t>vxlan</a:t>
            </a:r>
            <a:r>
              <a:rPr lang="en-AU" baseline="0" dirty="0" smtClean="0"/>
              <a:t> </a:t>
            </a:r>
            <a:r>
              <a:rPr lang="en-AU" dirty="0" smtClean="0"/>
              <a:t>is to allow containers to be packed onto servers as we need.</a:t>
            </a:r>
            <a:r>
              <a:rPr lang="en-AU" baseline="0" dirty="0" smtClean="0"/>
              <a:t> S</a:t>
            </a:r>
            <a:r>
              <a:rPr lang="en-AU" dirty="0" smtClean="0"/>
              <a:t>o for example, making sure we always have one </a:t>
            </a:r>
            <a:r>
              <a:rPr lang="en-AU" dirty="0" err="1" smtClean="0"/>
              <a:t>etcd</a:t>
            </a:r>
            <a:r>
              <a:rPr lang="en-AU" dirty="0" smtClean="0"/>
              <a:t> running in each state, we have a </a:t>
            </a:r>
            <a:r>
              <a:rPr lang="en-AU" dirty="0" err="1" smtClean="0"/>
              <a:t>memcache</a:t>
            </a:r>
            <a:r>
              <a:rPr lang="en-AU" dirty="0" smtClean="0"/>
              <a:t> on each server, a </a:t>
            </a:r>
            <a:r>
              <a:rPr lang="en-AU" dirty="0" err="1" smtClean="0"/>
              <a:t>redis</a:t>
            </a:r>
            <a:r>
              <a:rPr lang="en-AU" dirty="0" smtClean="0"/>
              <a:t> on each server, with a master in the right state,</a:t>
            </a:r>
            <a:r>
              <a:rPr lang="en-AU" baseline="0" dirty="0" smtClean="0"/>
              <a:t> </a:t>
            </a:r>
            <a:r>
              <a:rPr lang="en-AU" dirty="0" smtClean="0"/>
              <a:t>and we pack things according to both load, and suitability of host: database servers only run on boxes with </a:t>
            </a:r>
            <a:r>
              <a:rPr lang="en-AU" dirty="0" err="1" smtClean="0"/>
              <a:t>pci</a:t>
            </a:r>
            <a:r>
              <a:rPr lang="en-AU" dirty="0" smtClean="0"/>
              <a:t>-e flash;</a:t>
            </a:r>
            <a:r>
              <a:rPr lang="en-AU" baseline="0" dirty="0" smtClean="0"/>
              <a:t> </a:t>
            </a:r>
            <a:r>
              <a:rPr lang="en-AU" dirty="0" smtClean="0"/>
              <a:t>web servers run on boxes with 40G.</a:t>
            </a:r>
            <a:r>
              <a:rPr lang="en-AU" baseline="0" dirty="0" smtClean="0"/>
              <a:t> D</a:t>
            </a:r>
            <a:r>
              <a:rPr lang="en-AU" dirty="0" smtClean="0"/>
              <a:t>ocker lets us tag hosts that way,</a:t>
            </a:r>
            <a:r>
              <a:rPr lang="en-AU" baseline="0" dirty="0" smtClean="0"/>
              <a:t> and </a:t>
            </a:r>
            <a:r>
              <a:rPr lang="en-AU" baseline="0" dirty="0" err="1" smtClean="0"/>
              <a:t>A</a:t>
            </a:r>
            <a:r>
              <a:rPr lang="en-AU" dirty="0" err="1" smtClean="0"/>
              <a:t>nsible</a:t>
            </a:r>
            <a:r>
              <a:rPr lang="en-AU" dirty="0" smtClean="0"/>
              <a:t> uses its </a:t>
            </a:r>
            <a:r>
              <a:rPr lang="en-AU" dirty="0" err="1" smtClean="0"/>
              <a:t>docker</a:t>
            </a:r>
            <a:r>
              <a:rPr lang="en-AU" dirty="0" smtClean="0"/>
              <a:t> module</a:t>
            </a:r>
            <a:r>
              <a:rPr lang="en-AU" baseline="0" dirty="0" smtClean="0"/>
              <a:t> </a:t>
            </a:r>
            <a:r>
              <a:rPr lang="en-AU" dirty="0" smtClean="0"/>
              <a:t>to talk to the </a:t>
            </a:r>
            <a:r>
              <a:rPr lang="en-AU" dirty="0" err="1" smtClean="0"/>
              <a:t>docker</a:t>
            </a:r>
            <a:r>
              <a:rPr lang="en-AU" dirty="0" smtClean="0"/>
              <a:t> swarm, and then fires up containers by counts and labels</a:t>
            </a:r>
          </a:p>
          <a:p>
            <a:r>
              <a:rPr lang="en-AU" dirty="0" smtClean="0"/>
              <a:t>For</a:t>
            </a:r>
            <a:r>
              <a:rPr lang="en-AU" baseline="0" dirty="0" smtClean="0"/>
              <a:t> example, </a:t>
            </a:r>
            <a:r>
              <a:rPr lang="en-AU" dirty="0" smtClean="0"/>
              <a:t>it makes sure there's always a </a:t>
            </a:r>
            <a:r>
              <a:rPr lang="en-AU" dirty="0" err="1" smtClean="0"/>
              <a:t>etcd</a:t>
            </a:r>
            <a:r>
              <a:rPr lang="en-AU" dirty="0" smtClean="0"/>
              <a:t> running in hosts with the </a:t>
            </a:r>
            <a:r>
              <a:rPr lang="en-AU" dirty="0" err="1" smtClean="0"/>
              <a:t>qld</a:t>
            </a:r>
            <a:r>
              <a:rPr lang="en-AU" dirty="0" smtClean="0"/>
              <a:t> label.</a:t>
            </a:r>
            <a:r>
              <a:rPr lang="en-AU" baseline="0" dirty="0" smtClean="0"/>
              <a:t> If </a:t>
            </a:r>
            <a:r>
              <a:rPr lang="en-AU" dirty="0" smtClean="0"/>
              <a:t>there's one running there already, it doesn't start another</a:t>
            </a:r>
          </a:p>
          <a:p>
            <a:r>
              <a:rPr lang="en-AU" dirty="0" smtClean="0"/>
              <a:t>Docker contains the labels for each host.</a:t>
            </a:r>
          </a:p>
          <a:p>
            <a:r>
              <a:rPr lang="en-AU" dirty="0" smtClean="0"/>
              <a:t>As</a:t>
            </a:r>
            <a:r>
              <a:rPr lang="en-AU" baseline="0" dirty="0" smtClean="0"/>
              <a:t> </a:t>
            </a:r>
            <a:r>
              <a:rPr lang="en-AU" dirty="0" smtClean="0"/>
              <a:t>noted, we're investigating </a:t>
            </a:r>
            <a:r>
              <a:rPr lang="en-AU" dirty="0" err="1" smtClean="0"/>
              <a:t>kubernetes</a:t>
            </a:r>
            <a:r>
              <a:rPr lang="en-AU" dirty="0" smtClean="0"/>
              <a:t>, but it's a step too far just today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561E76-D090-4D6E-A132-0EFE96AE4F2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0708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561E76-D090-4D6E-A132-0EFE96AE4F2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81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2996952"/>
            <a:ext cx="6934200" cy="1752600"/>
          </a:xfrm>
        </p:spPr>
        <p:txBody>
          <a:bodyPr/>
          <a:lstStyle>
            <a:lvl1pPr marL="0" indent="0" algn="ctr">
              <a:buNone/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072" indent="0" algn="ctr">
              <a:buNone/>
              <a:defRPr/>
            </a:lvl2pPr>
            <a:lvl3pPr marL="914146" indent="0" algn="ctr">
              <a:buNone/>
              <a:defRPr/>
            </a:lvl3pPr>
            <a:lvl4pPr marL="1371216" indent="0" algn="ctr">
              <a:buNone/>
              <a:defRPr/>
            </a:lvl4pPr>
            <a:lvl5pPr marL="1828287" indent="0" algn="ctr">
              <a:buNone/>
              <a:defRPr/>
            </a:lvl5pPr>
            <a:lvl6pPr marL="2285361" indent="0" algn="ctr">
              <a:buNone/>
              <a:defRPr/>
            </a:lvl6pPr>
            <a:lvl7pPr marL="2742432" indent="0" algn="ctr">
              <a:buNone/>
              <a:defRPr/>
            </a:lvl7pPr>
            <a:lvl8pPr marL="3199503" indent="0" algn="ctr">
              <a:buNone/>
              <a:defRPr/>
            </a:lvl8pPr>
            <a:lvl9pPr marL="3656577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272479" y="260648"/>
            <a:ext cx="9361041" cy="637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5" tIns="45708" rIns="91415" bIns="45708" numCol="1" anchor="ctr" anchorCtr="0" compatLnSpc="1">
            <a:prstTxWarp prst="textNoShape">
              <a:avLst/>
            </a:prstTxWarp>
          </a:bodyPr>
          <a:lstStyle>
            <a:lvl1pPr>
              <a:defRPr sz="320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9" y="4406902"/>
            <a:ext cx="8420100" cy="1362076"/>
          </a:xfrm>
          <a:solidFill>
            <a:srgbClr val="E97400"/>
          </a:solidFill>
        </p:spPr>
        <p:txBody>
          <a:bodyPr anchor="t"/>
          <a:lstStyle>
            <a:lvl1pPr algn="l">
              <a:defRPr sz="3900" b="1" cap="small" baseline="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9" y="1196753"/>
            <a:ext cx="8420100" cy="3210148"/>
          </a:xfrm>
        </p:spPr>
        <p:txBody>
          <a:bodyPr anchor="b"/>
          <a:lstStyle>
            <a:lvl1pPr marL="0" indent="0">
              <a:buNone/>
              <a:defRPr sz="2000">
                <a:latin typeface="Arial Narrow" pitchFamily="34" charset="0"/>
              </a:defRPr>
            </a:lvl1pPr>
            <a:lvl2pPr marL="457072" indent="0">
              <a:buNone/>
              <a:defRPr sz="1800"/>
            </a:lvl2pPr>
            <a:lvl3pPr marL="914146" indent="0">
              <a:buNone/>
              <a:defRPr sz="1600"/>
            </a:lvl3pPr>
            <a:lvl4pPr marL="1371216" indent="0">
              <a:buNone/>
              <a:defRPr sz="1400"/>
            </a:lvl4pPr>
            <a:lvl5pPr marL="1828287" indent="0">
              <a:buNone/>
              <a:defRPr sz="1400"/>
            </a:lvl5pPr>
            <a:lvl6pPr marL="2285361" indent="0">
              <a:buNone/>
              <a:defRPr sz="1400"/>
            </a:lvl6pPr>
            <a:lvl7pPr marL="2742432" indent="0">
              <a:buNone/>
              <a:defRPr sz="1400"/>
            </a:lvl7pPr>
            <a:lvl8pPr marL="3199503" indent="0">
              <a:buNone/>
              <a:defRPr sz="1400"/>
            </a:lvl8pPr>
            <a:lvl9pPr marL="3656577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782638" y="260350"/>
            <a:ext cx="7483475" cy="647700"/>
          </a:xfrm>
          <a:solidFill>
            <a:schemeClr val="tx1"/>
          </a:solidFill>
        </p:spPr>
        <p:txBody>
          <a:bodyPr anchor="ctr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 xmlns="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479" y="1124744"/>
            <a:ext cx="9361041" cy="5187752"/>
          </a:xfrm>
        </p:spPr>
        <p:txBody>
          <a:bodyPr/>
          <a:lstStyle>
            <a:lvl1pPr marL="36000">
              <a:spcBef>
                <a:spcPts val="0"/>
              </a:spcBef>
              <a:defRPr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>
                <a:solidFill>
                  <a:schemeClr val="tx2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>
                <a:solidFill>
                  <a:schemeClr val="tx2">
                    <a:lumMod val="75000"/>
                    <a:lumOff val="2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>
                <a:solidFill>
                  <a:schemeClr val="tx2">
                    <a:lumMod val="65000"/>
                    <a:lumOff val="35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>
                <a:solidFill>
                  <a:schemeClr val="accent6"/>
                </a:solidFill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272479" y="260648"/>
            <a:ext cx="9361041" cy="637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5" tIns="45708" rIns="91415" bIns="45708" numCol="1" anchor="ctr" anchorCtr="0" compatLnSpc="1">
            <a:prstTxWarp prst="textNoShape">
              <a:avLst/>
            </a:prstTxWarp>
          </a:bodyPr>
          <a:lstStyle>
            <a:lvl1pPr>
              <a:defRPr sz="320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2478" y="1124744"/>
            <a:ext cx="4536505" cy="5029200"/>
          </a:xfrm>
        </p:spPr>
        <p:txBody>
          <a:bodyPr/>
          <a:lstStyle>
            <a:lvl1pPr>
              <a:defRPr sz="2800">
                <a:latin typeface="Arial Narrow" pitchFamily="34" charset="0"/>
              </a:defRPr>
            </a:lvl1pPr>
            <a:lvl2pPr>
              <a:defRPr sz="2400">
                <a:latin typeface="Arial Narrow" pitchFamily="34" charset="0"/>
              </a:defRPr>
            </a:lvl2pPr>
            <a:lvl3pPr>
              <a:defRPr sz="2000">
                <a:latin typeface="Arial Narrow" pitchFamily="34" charset="0"/>
              </a:defRPr>
            </a:lvl3pPr>
            <a:lvl4pPr>
              <a:defRPr sz="1800">
                <a:latin typeface="Arial Narrow" pitchFamily="34" charset="0"/>
              </a:defRPr>
            </a:lvl4pPr>
            <a:lvl5pPr>
              <a:defRPr sz="1800">
                <a:latin typeface="Arial Narrow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7016" y="1124744"/>
            <a:ext cx="4536504" cy="5029200"/>
          </a:xfrm>
        </p:spPr>
        <p:txBody>
          <a:bodyPr/>
          <a:lstStyle>
            <a:lvl1pPr>
              <a:defRPr sz="2800">
                <a:latin typeface="Arial Narrow" pitchFamily="34" charset="0"/>
              </a:defRPr>
            </a:lvl1pPr>
            <a:lvl2pPr>
              <a:defRPr sz="2400">
                <a:latin typeface="Arial Narrow" pitchFamily="34" charset="0"/>
              </a:defRPr>
            </a:lvl2pPr>
            <a:lvl3pPr>
              <a:defRPr sz="2000">
                <a:latin typeface="Arial Narrow" pitchFamily="34" charset="0"/>
              </a:defRPr>
            </a:lvl3pPr>
            <a:lvl4pPr>
              <a:defRPr sz="1800">
                <a:latin typeface="Arial Narrow" pitchFamily="34" charset="0"/>
              </a:defRPr>
            </a:lvl4pPr>
            <a:lvl5pPr>
              <a:defRPr sz="1800">
                <a:latin typeface="Arial Narrow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272479" y="260648"/>
            <a:ext cx="9361041" cy="637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5" tIns="45708" rIns="91415" bIns="457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6"/>
            <a:ext cx="4376738" cy="639762"/>
          </a:xfrm>
        </p:spPr>
        <p:txBody>
          <a:bodyPr anchor="b"/>
          <a:lstStyle>
            <a:lvl1pPr marL="0" indent="0">
              <a:buNone/>
              <a:defRPr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072" indent="0">
              <a:buNone/>
              <a:defRPr sz="2000" b="1"/>
            </a:lvl2pPr>
            <a:lvl3pPr marL="914146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7" indent="0">
              <a:buNone/>
              <a:defRPr sz="1600" b="1"/>
            </a:lvl5pPr>
            <a:lvl6pPr marL="2285361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3" indent="0">
              <a:buNone/>
              <a:defRPr sz="1600" b="1"/>
            </a:lvl8pPr>
            <a:lvl9pPr marL="365657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blipFill dpi="0" rotWithShape="1">
            <a:blip r:embed="rId2">
              <a:alphaModFix amt="21000"/>
            </a:blip>
            <a:srcRect/>
            <a:tile tx="0" ty="0" sx="100000" sy="100000" flip="xy" algn="tl"/>
          </a:blipFill>
        </p:spPr>
        <p:txBody>
          <a:bodyPr/>
          <a:lstStyle>
            <a:lvl1pPr>
              <a:defRPr sz="24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20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8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80" y="1535116"/>
            <a:ext cx="4378325" cy="639762"/>
          </a:xfrm>
        </p:spPr>
        <p:txBody>
          <a:bodyPr anchor="b"/>
          <a:lstStyle>
            <a:lvl1pPr marL="0" indent="0">
              <a:buNone/>
              <a:defRPr sz="24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 marL="457072" indent="0">
              <a:buNone/>
              <a:defRPr sz="2000" b="1"/>
            </a:lvl2pPr>
            <a:lvl3pPr marL="914146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7" indent="0">
              <a:buNone/>
              <a:defRPr sz="1600" b="1"/>
            </a:lvl5pPr>
            <a:lvl6pPr marL="2285361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3" indent="0">
              <a:buNone/>
              <a:defRPr sz="1600" b="1"/>
            </a:lvl8pPr>
            <a:lvl9pPr marL="365657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272479" y="260648"/>
            <a:ext cx="9361041" cy="637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5" tIns="45708" rIns="91415" bIns="457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1"/>
          </p:nvPr>
        </p:nvSpPr>
        <p:spPr>
          <a:xfrm>
            <a:off x="5032380" y="2174875"/>
            <a:ext cx="4376738" cy="3951288"/>
          </a:xfrm>
          <a:blipFill dpi="0" rotWithShape="1">
            <a:blip r:embed="rId2">
              <a:alphaModFix amt="21000"/>
            </a:blip>
            <a:srcRect/>
            <a:tile tx="0" ty="0" sx="100000" sy="100000" flip="xy" algn="tl"/>
          </a:blipFill>
        </p:spPr>
        <p:txBody>
          <a:bodyPr/>
          <a:lstStyle>
            <a:lvl1pPr>
              <a:defRPr sz="2400">
                <a:latin typeface="Leelawadee" panose="020B0502040204020203" pitchFamily="34" charset="-34"/>
                <a:cs typeface="Leelawadee" panose="020B0502040204020203" pitchFamily="34" charset="-34"/>
              </a:defRPr>
            </a:lvl1pPr>
            <a:lvl2pPr>
              <a:defRPr sz="2000">
                <a:latin typeface="Leelawadee" panose="020B0502040204020203" pitchFamily="34" charset="-34"/>
                <a:cs typeface="Leelawadee" panose="020B0502040204020203" pitchFamily="34" charset="-34"/>
              </a:defRPr>
            </a:lvl2pPr>
            <a:lvl3pPr>
              <a:defRPr sz="1800">
                <a:latin typeface="Leelawadee" panose="020B0502040204020203" pitchFamily="34" charset="-34"/>
                <a:cs typeface="Leelawadee" panose="020B0502040204020203" pitchFamily="34" charset="-34"/>
              </a:defRPr>
            </a:lvl3pPr>
            <a:lvl4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4pPr>
            <a:lvl5pPr>
              <a:defRPr sz="1600">
                <a:latin typeface="Leelawadee" panose="020B0502040204020203" pitchFamily="34" charset="-34"/>
                <a:cs typeface="Leelawadee" panose="020B0502040204020203" pitchFamily="34" charset="-34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0" y="898378"/>
            <a:ext cx="9906000" cy="562696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272479" y="260648"/>
            <a:ext cx="9361041" cy="637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5" tIns="45708" rIns="91415" bIns="457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272479" y="260648"/>
            <a:ext cx="9361041" cy="637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5" tIns="45708" rIns="91415" bIns="457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microsoft.com/office/2007/relationships/hdphoto" Target="../media/hdphoto1.wdp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-8626"/>
            <a:ext cx="9906000" cy="239434"/>
          </a:xfrm>
          <a:prstGeom prst="rect">
            <a:avLst/>
          </a:prstGeom>
          <a:solidFill>
            <a:schemeClr val="tx2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16684" y="928218"/>
            <a:ext cx="9876740" cy="5568837"/>
          </a:xfrm>
          <a:prstGeom prst="rect">
            <a:avLst/>
          </a:prstGeom>
          <a:solidFill>
            <a:srgbClr val="F7F7F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sp>
        <p:nvSpPr>
          <p:cNvPr id="103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272479" y="260648"/>
            <a:ext cx="9361041" cy="637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5" tIns="45708" rIns="91415" bIns="457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style</a:t>
            </a:r>
          </a:p>
        </p:txBody>
      </p:sp>
      <p:sp>
        <p:nvSpPr>
          <p:cNvPr id="1031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2480" y="1158240"/>
            <a:ext cx="9274192" cy="515108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2962" name="Text Box 18"/>
          <p:cNvSpPr txBox="1">
            <a:spLocks noChangeArrowheads="1"/>
          </p:cNvSpPr>
          <p:nvPr/>
        </p:nvSpPr>
        <p:spPr bwMode="auto">
          <a:xfrm>
            <a:off x="8195438" y="0"/>
            <a:ext cx="1697986" cy="215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15" tIns="45708" rIns="91415" bIns="45708">
            <a:spAutoFit/>
          </a:bodyPr>
          <a:lstStyle/>
          <a:p>
            <a:pPr algn="r">
              <a:defRPr/>
            </a:pPr>
            <a:r>
              <a:rPr lang="en-US" sz="800" b="0" cap="small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>
                  <a:glow rad="76200">
                    <a:schemeClr val="bg2">
                      <a:lumMod val="75000"/>
                      <a:alpha val="25000"/>
                    </a:schemeClr>
                  </a:glow>
                </a:effectLst>
                <a:latin typeface="Leelawadee" panose="020B0502040204020203" pitchFamily="34" charset="-34"/>
                <a:ea typeface="Verdana" panose="020B0604030504040204" pitchFamily="34" charset="0"/>
                <a:cs typeface="Leelawadee" panose="020B0502040204020203" pitchFamily="34" charset="-34"/>
              </a:rPr>
              <a:t>Slide </a:t>
            </a:r>
            <a:fld id="{CED18F23-76AE-417D-AE26-38FBC12C4E68}" type="slidenum">
              <a:rPr lang="en-US" sz="800" b="0" cap="small" baseline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>
                  <a:glow rad="76200">
                    <a:schemeClr val="bg2">
                      <a:lumMod val="75000"/>
                      <a:alpha val="25000"/>
                    </a:schemeClr>
                  </a:glow>
                </a:effectLst>
                <a:latin typeface="Leelawadee" panose="020B0502040204020203" pitchFamily="34" charset="-34"/>
                <a:ea typeface="Verdana" panose="020B0604030504040204" pitchFamily="34" charset="0"/>
                <a:cs typeface="Leelawadee" panose="020B0502040204020203" pitchFamily="34" charset="-34"/>
              </a:rPr>
              <a:t>‹#›</a:t>
            </a:fld>
            <a:r>
              <a:rPr lang="en-US" sz="800" b="0" cap="small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>
                  <a:glow rad="76200">
                    <a:schemeClr val="bg2">
                      <a:lumMod val="75000"/>
                      <a:alpha val="25000"/>
                    </a:schemeClr>
                  </a:glow>
                </a:effectLst>
                <a:latin typeface="Leelawadee" panose="020B0502040204020203" pitchFamily="34" charset="-34"/>
                <a:ea typeface="Verdana" panose="020B0604030504040204" pitchFamily="34" charset="0"/>
                <a:cs typeface="Leelawadee" panose="020B0502040204020203" pitchFamily="34" charset="-34"/>
              </a:rPr>
              <a:t> - Copyright 2015</a:t>
            </a:r>
            <a:endParaRPr lang="en-US" sz="800" b="0" cap="small" baseline="0" dirty="0">
              <a:solidFill>
                <a:schemeClr val="bg1">
                  <a:lumMod val="65000"/>
                </a:schemeClr>
              </a:solidFill>
              <a:effectLst>
                <a:glow rad="76200">
                  <a:schemeClr val="bg2">
                    <a:lumMod val="75000"/>
                    <a:alpha val="25000"/>
                  </a:schemeClr>
                </a:glow>
              </a:effectLst>
              <a:latin typeface="Leelawadee" panose="020B0502040204020203" pitchFamily="34" charset="-34"/>
              <a:ea typeface="Verdana" panose="020B0604030504040204" pitchFamily="34" charset="0"/>
              <a:cs typeface="Leelawadee" panose="020B0502040204020203" pitchFamily="34" charset="-34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9"/>
          <a:srcRect l="1501" t="17131" r="621"/>
          <a:stretch/>
        </p:blipFill>
        <p:spPr>
          <a:xfrm>
            <a:off x="16683" y="6497055"/>
            <a:ext cx="9876741" cy="36094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9384" y="347557"/>
            <a:ext cx="1426686" cy="46391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8" r:id="rId2"/>
    <p:sldLayoutId id="2147483657" r:id="rId3"/>
    <p:sldLayoutId id="2147483659" r:id="rId4"/>
    <p:sldLayoutId id="2147483660" r:id="rId5"/>
    <p:sldLayoutId id="2147483661" r:id="rId6"/>
    <p:sldLayoutId id="2147483662" r:id="rId7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aseline="0">
          <a:solidFill>
            <a:schemeClr val="bg1"/>
          </a:solidFill>
          <a:latin typeface="Leelawadee" panose="020B0502040204020203" pitchFamily="34" charset="-34"/>
          <a:ea typeface="Adobe Ming Std L" panose="02020300000000000000" pitchFamily="18" charset="-128"/>
          <a:cs typeface="Leelawadee" panose="020B0502040204020203" pitchFamily="34" charset="-34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 Narrow" pitchFamily="34" charset="0"/>
          <a:ea typeface="ＭＳ Ｐゴシック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 Narrow" pitchFamily="34" charset="0"/>
          <a:ea typeface="ＭＳ Ｐゴシック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 Narrow" pitchFamily="34" charset="0"/>
          <a:ea typeface="ＭＳ Ｐゴシック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 Narrow" pitchFamily="34" charset="0"/>
          <a:ea typeface="ＭＳ Ｐゴシック" pitchFamily="34" charset="-128"/>
        </a:defRPr>
      </a:lvl5pPr>
      <a:lvl6pPr marL="457072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 Narrow" pitchFamily="34" charset="0"/>
          <a:ea typeface="ＭＳ Ｐゴシック" pitchFamily="34" charset="-128"/>
        </a:defRPr>
      </a:lvl6pPr>
      <a:lvl7pPr marL="914146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 Narrow" pitchFamily="34" charset="0"/>
          <a:ea typeface="ＭＳ Ｐゴシック" pitchFamily="34" charset="-128"/>
        </a:defRPr>
      </a:lvl7pPr>
      <a:lvl8pPr marL="1371216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 Narrow" pitchFamily="34" charset="0"/>
          <a:ea typeface="ＭＳ Ｐゴシック" pitchFamily="34" charset="-128"/>
        </a:defRPr>
      </a:lvl8pPr>
      <a:lvl9pPr marL="1828287" algn="l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 Narrow" pitchFamily="34" charset="0"/>
          <a:ea typeface="ＭＳ Ｐゴシック" pitchFamily="34" charset="-128"/>
        </a:defRPr>
      </a:lvl9pPr>
    </p:titleStyle>
    <p:bodyStyle>
      <a:lvl1pPr marL="342804" indent="-342804" algn="l" rtl="0" eaLnBrk="1" fontAlgn="base" hangingPunct="1">
        <a:spcBef>
          <a:spcPts val="3000"/>
        </a:spcBef>
        <a:spcAft>
          <a:spcPct val="0"/>
        </a:spcAft>
        <a:buChar char="•"/>
        <a:defRPr sz="2800" b="0">
          <a:solidFill>
            <a:schemeClr val="tx1"/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1pPr>
      <a:lvl2pPr marL="742742" indent="-285670" algn="l" rtl="0" eaLnBrk="1" fontAlgn="base" hangingPunct="1">
        <a:spcBef>
          <a:spcPct val="20000"/>
        </a:spcBef>
        <a:spcAft>
          <a:spcPct val="0"/>
        </a:spcAft>
        <a:buChar char="–"/>
        <a:defRPr sz="2400" b="0">
          <a:solidFill>
            <a:schemeClr val="tx2">
              <a:lumMod val="65000"/>
              <a:lumOff val="35000"/>
            </a:schemeClr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2pPr>
      <a:lvl3pPr marL="1142680" indent="-228534" algn="l" rtl="0" eaLnBrk="1" fontAlgn="base" hangingPunct="1">
        <a:spcBef>
          <a:spcPct val="20000"/>
        </a:spcBef>
        <a:spcAft>
          <a:spcPct val="0"/>
        </a:spcAft>
        <a:buChar char="•"/>
        <a:defRPr sz="2400" b="0">
          <a:solidFill>
            <a:schemeClr val="tx2">
              <a:lumMod val="65000"/>
              <a:lumOff val="35000"/>
            </a:schemeClr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3pPr>
      <a:lvl4pPr marL="1599752" indent="-228534" algn="l" rtl="0" eaLnBrk="1" fontAlgn="base" hangingPunct="1">
        <a:spcBef>
          <a:spcPct val="20000"/>
        </a:spcBef>
        <a:spcAft>
          <a:spcPct val="0"/>
        </a:spcAft>
        <a:buChar char="–"/>
        <a:defRPr sz="2000" b="0">
          <a:solidFill>
            <a:schemeClr val="tx2">
              <a:lumMod val="65000"/>
              <a:lumOff val="35000"/>
            </a:schemeClr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4pPr>
      <a:lvl5pPr marL="2056823" indent="-228534" algn="l" rtl="0" eaLnBrk="1" fontAlgn="base" hangingPunct="1">
        <a:spcBef>
          <a:spcPct val="20000"/>
        </a:spcBef>
        <a:spcAft>
          <a:spcPct val="0"/>
        </a:spcAft>
        <a:buChar char="»"/>
        <a:defRPr sz="2000" b="0">
          <a:solidFill>
            <a:schemeClr val="tx2">
              <a:lumMod val="65000"/>
              <a:lumOff val="35000"/>
            </a:schemeClr>
          </a:solidFill>
          <a:latin typeface="Leelawadee" panose="020B0502040204020203" pitchFamily="34" charset="-34"/>
          <a:ea typeface="+mn-ea"/>
          <a:cs typeface="Leelawadee" panose="020B0502040204020203" pitchFamily="34" charset="-34"/>
        </a:defRPr>
      </a:lvl5pPr>
      <a:lvl6pPr marL="2513896" indent="-22853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0968" indent="-22853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8040" indent="-22853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5112" indent="-22853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2" algn="l" defTabSz="914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46" algn="l" defTabSz="914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16" algn="l" defTabSz="914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87" algn="l" defTabSz="914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1" algn="l" defTabSz="914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32" algn="l" defTabSz="914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03" algn="l" defTabSz="914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77" algn="l" defTabSz="914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-1797"/>
            <a:ext cx="9906000" cy="685979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auto">
          <a:xfrm flipH="1">
            <a:off x="776536" y="1268761"/>
            <a:ext cx="9129466" cy="2448272"/>
          </a:xfrm>
          <a:prstGeom prst="rect">
            <a:avLst/>
          </a:prstGeom>
          <a:gradFill>
            <a:gsLst>
              <a:gs pos="0">
                <a:schemeClr val="tx1">
                  <a:alpha val="0"/>
                </a:schemeClr>
              </a:gs>
              <a:gs pos="66000">
                <a:schemeClr val="tx1">
                  <a:lumMod val="75000"/>
                  <a:lumOff val="25000"/>
                  <a:alpha val="55000"/>
                </a:schemeClr>
              </a:gs>
            </a:gsLst>
            <a:lin ang="108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21" tIns="45711" rIns="91421" bIns="45711" numCol="1" rtlCol="0" anchor="t" anchorCtr="0" compatLnSpc="1">
            <a:prstTxWarp prst="textNoShape">
              <a:avLst/>
            </a:prstTxWarp>
          </a:bodyPr>
          <a:lstStyle/>
          <a:p>
            <a:pPr defTabSz="914214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144688" y="1476462"/>
            <a:ext cx="6840761" cy="3118784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4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21" tIns="45711" rIns="91421" bIns="45711" rtlCol="0">
            <a:spAutoFit/>
          </a:bodyPr>
          <a:lstStyle/>
          <a:p>
            <a:pPr algn="r">
              <a:lnSpc>
                <a:spcPts val="5000"/>
              </a:lnSpc>
              <a:spcAft>
                <a:spcPts val="1800"/>
              </a:spcAft>
            </a:pPr>
            <a:r>
              <a:rPr lang="en-AU" sz="48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Narrow" pitchFamily="34" charset="0"/>
              </a:rPr>
              <a:t>Distributed Sync &amp; Share </a:t>
            </a:r>
            <a:r>
              <a:rPr lang="en-AU" sz="48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Narrow" pitchFamily="34" charset="0"/>
              </a:rPr>
              <a:t>Operations at </a:t>
            </a:r>
            <a:r>
              <a:rPr lang="en-AU" sz="4800" b="1" dirty="0" err="1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Narrow" pitchFamily="34" charset="0"/>
              </a:rPr>
              <a:t>AARNet</a:t>
            </a:r>
            <a:endParaRPr lang="en-US" sz="3600" b="1" dirty="0" smtClean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 Narrow" pitchFamily="34" charset="0"/>
            </a:endParaRPr>
          </a:p>
          <a:p>
            <a:pPr algn="r">
              <a:lnSpc>
                <a:spcPts val="5000"/>
              </a:lnSpc>
              <a:spcAft>
                <a:spcPts val="1800"/>
              </a:spcAft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Narrow" pitchFamily="34" charset="0"/>
              </a:rPr>
              <a:t>CS3 – January 2016</a:t>
            </a:r>
          </a:p>
          <a:p>
            <a:pPr algn="r">
              <a:lnSpc>
                <a:spcPts val="5000"/>
              </a:lnSpc>
              <a:spcAft>
                <a:spcPts val="1800"/>
              </a:spcAft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Narrow" pitchFamily="34" charset="0"/>
              </a:rPr>
              <a:t>David Jericho, Guido Aben et al.</a:t>
            </a:r>
            <a:endParaRPr lang="en-US" sz="2000" b="1" dirty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894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CERN Eos For Storage</a:t>
            </a:r>
            <a:endParaRPr lang="en-AU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Flat namespace between Geneva, Budapest and Sydney</a:t>
            </a:r>
          </a:p>
          <a:p>
            <a:endParaRPr lang="en-AU" dirty="0"/>
          </a:p>
          <a:p>
            <a:r>
              <a:rPr lang="en-AU" dirty="0" smtClean="0"/>
              <a:t>Most scalable solution found after evaluating many</a:t>
            </a:r>
          </a:p>
          <a:p>
            <a:endParaRPr lang="en-AU" dirty="0"/>
          </a:p>
          <a:p>
            <a:r>
              <a:rPr lang="en-AU" dirty="0" smtClean="0"/>
              <a:t>Allows us to present </a:t>
            </a:r>
            <a:r>
              <a:rPr lang="en-AU" dirty="0" err="1" smtClean="0"/>
              <a:t>CloudStor</a:t>
            </a:r>
            <a:r>
              <a:rPr lang="en-AU" dirty="0" smtClean="0"/>
              <a:t> data via other tools</a:t>
            </a:r>
          </a:p>
          <a:p>
            <a:pPr lvl="1"/>
            <a:r>
              <a:rPr lang="en-AU" dirty="0" smtClean="0"/>
              <a:t>Authenticated </a:t>
            </a:r>
            <a:r>
              <a:rPr lang="en-AU" dirty="0" err="1" smtClean="0"/>
              <a:t>rsync</a:t>
            </a:r>
            <a:endParaRPr lang="en-AU" dirty="0" smtClean="0"/>
          </a:p>
          <a:p>
            <a:pPr lvl="1"/>
            <a:r>
              <a:rPr lang="en-AU" dirty="0" smtClean="0"/>
              <a:t>FTP/SFTP</a:t>
            </a:r>
            <a:endParaRPr lang="en-AU" dirty="0" smtClean="0"/>
          </a:p>
          <a:p>
            <a:pPr lvl="1"/>
            <a:r>
              <a:rPr lang="en-AU" dirty="0" smtClean="0"/>
              <a:t>(investigating </a:t>
            </a:r>
            <a:r>
              <a:rPr lang="en-AU" dirty="0" err="1" smtClean="0"/>
              <a:t>Aspera</a:t>
            </a:r>
            <a:r>
              <a:rPr lang="en-AU" dirty="0" smtClean="0"/>
              <a:t> integration)</a:t>
            </a:r>
            <a:endParaRPr lang="en-AU" dirty="0" smtClean="0"/>
          </a:p>
          <a:p>
            <a:pPr lvl="1"/>
            <a:r>
              <a:rPr lang="en-AU" dirty="0" smtClean="0"/>
              <a:t>Take </a:t>
            </a:r>
            <a:r>
              <a:rPr lang="en-AU" dirty="0" smtClean="0"/>
              <a:t>the tool out of the user’s workflow concerns</a:t>
            </a:r>
          </a:p>
        </p:txBody>
      </p:sp>
    </p:spTree>
    <p:extLst>
      <p:ext uri="{BB962C8B-B14F-4D97-AF65-F5344CB8AC3E}">
        <p14:creationId xmlns:p14="http://schemas.microsoft.com/office/powerpoint/2010/main" val="2303445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Eos in Australia For </a:t>
            </a:r>
            <a:r>
              <a:rPr lang="en-AU" dirty="0" err="1" smtClean="0"/>
              <a:t>CloudStor</a:t>
            </a:r>
            <a:endParaRPr lang="en-AU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True high performance single namespace at 65ms</a:t>
            </a:r>
          </a:p>
          <a:p>
            <a:endParaRPr lang="en-AU" dirty="0"/>
          </a:p>
          <a:p>
            <a:r>
              <a:rPr lang="en-AU" dirty="0" smtClean="0"/>
              <a:t>Data in and out per client at many </a:t>
            </a:r>
            <a:r>
              <a:rPr lang="en-AU" dirty="0" err="1" smtClean="0"/>
              <a:t>Gbps</a:t>
            </a:r>
            <a:endParaRPr lang="en-AU" dirty="0" smtClean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r>
              <a:rPr lang="en-AU" dirty="0" smtClean="0"/>
              <a:t>…and it offers a filesystem for old tools to interact with</a:t>
            </a:r>
          </a:p>
          <a:p>
            <a:endParaRPr lang="en-AU" dirty="0"/>
          </a:p>
          <a:p>
            <a:r>
              <a:rPr lang="en-AU" dirty="0" smtClean="0"/>
              <a:t>…and it scales to many petabytes readily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91068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Where We’re Going With Eos	</a:t>
            </a:r>
            <a:endParaRPr lang="en-AU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On-campus ingest and possibly cache tier nodes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 smtClean="0"/>
              <a:t>First deployment will have FUSE layer inside a container 	presenting to PHP instances</a:t>
            </a:r>
          </a:p>
          <a:p>
            <a:pPr lvl="1"/>
            <a:r>
              <a:rPr lang="en-AU" dirty="0" smtClean="0"/>
              <a:t>This is faster than you’d expect, by a lot!</a:t>
            </a:r>
          </a:p>
          <a:p>
            <a:endParaRPr lang="en-AU" dirty="0"/>
          </a:p>
          <a:p>
            <a:r>
              <a:rPr lang="en-AU" dirty="0"/>
              <a:t>Evaluating </a:t>
            </a:r>
            <a:r>
              <a:rPr lang="en-AU" dirty="0" err="1"/>
              <a:t>CERNBox</a:t>
            </a:r>
            <a:r>
              <a:rPr lang="en-AU" dirty="0"/>
              <a:t> as </a:t>
            </a:r>
            <a:r>
              <a:rPr lang="en-AU" dirty="0" smtClean="0"/>
              <a:t>alternative ownCloud fork</a:t>
            </a:r>
            <a:endParaRPr lang="en-AU" dirty="0"/>
          </a:p>
          <a:p>
            <a:endParaRPr lang="en-AU" dirty="0" smtClean="0"/>
          </a:p>
          <a:p>
            <a:r>
              <a:rPr lang="en-AU" dirty="0" smtClean="0"/>
              <a:t>user proximal</a:t>
            </a:r>
            <a:r>
              <a:rPr lang="en-AU" dirty="0"/>
              <a:t> </a:t>
            </a:r>
            <a:r>
              <a:rPr lang="en-AU" dirty="0" smtClean="0"/>
              <a:t>tagging? </a:t>
            </a:r>
            <a:r>
              <a:rPr lang="en-AU" dirty="0"/>
              <a:t>w</a:t>
            </a:r>
            <a:r>
              <a:rPr lang="en-AU" dirty="0" smtClean="0"/>
              <a:t>ould </a:t>
            </a:r>
            <a:r>
              <a:rPr lang="en-AU" dirty="0" smtClean="0"/>
              <a:t>re</a:t>
            </a:r>
            <a:r>
              <a:rPr lang="en-AU" dirty="0" smtClean="0"/>
              <a:t>quire heuristic smarts</a:t>
            </a:r>
            <a:endParaRPr lang="en-AU" dirty="0" smtClean="0"/>
          </a:p>
          <a:p>
            <a:endParaRPr lang="en-AU" dirty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11089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Networking for </a:t>
            </a:r>
            <a:r>
              <a:rPr lang="en-AU" dirty="0" err="1" smtClean="0"/>
              <a:t>CloudStor</a:t>
            </a:r>
            <a:endParaRPr lang="en-AU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Distance is a challenge</a:t>
            </a:r>
          </a:p>
          <a:p>
            <a:pPr lvl="1"/>
            <a:r>
              <a:rPr lang="en-AU" dirty="0" smtClean="0"/>
              <a:t>Excellent network, but speed of light is a pain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Private national MPLS network with numerous VLANs</a:t>
            </a:r>
          </a:p>
          <a:p>
            <a:pPr lvl="1"/>
            <a:r>
              <a:rPr lang="en-AU" dirty="0" smtClean="0"/>
              <a:t>Private storage networks at 1500 and 9k frames</a:t>
            </a:r>
          </a:p>
          <a:p>
            <a:pPr lvl="1"/>
            <a:r>
              <a:rPr lang="en-AU" dirty="0" smtClean="0"/>
              <a:t>Private applications network</a:t>
            </a:r>
          </a:p>
          <a:p>
            <a:pPr lvl="1"/>
            <a:r>
              <a:rPr lang="en-AU" dirty="0" smtClean="0"/>
              <a:t>Redundancy with Bird via BGP </a:t>
            </a:r>
            <a:r>
              <a:rPr lang="en-AU" dirty="0" err="1" smtClean="0"/>
              <a:t>Anycast</a:t>
            </a:r>
            <a:endParaRPr lang="en-AU" dirty="0" smtClean="0"/>
          </a:p>
          <a:p>
            <a:pPr lvl="1"/>
            <a:r>
              <a:rPr lang="en-AU" dirty="0" smtClean="0"/>
              <a:t>Can present public face anywhere</a:t>
            </a:r>
          </a:p>
          <a:p>
            <a:pPr lvl="1"/>
            <a:endParaRPr lang="en-AU" dirty="0"/>
          </a:p>
          <a:p>
            <a:r>
              <a:rPr lang="en-AU" dirty="0" smtClean="0"/>
              <a:t>VXLAN for containers terminating on the switching is on 	the </a:t>
            </a:r>
            <a:r>
              <a:rPr lang="en-AU" dirty="0" err="1" smtClean="0"/>
              <a:t>todo</a:t>
            </a:r>
            <a:r>
              <a:rPr lang="en-AU" dirty="0" smtClean="0"/>
              <a:t> list</a:t>
            </a:r>
          </a:p>
          <a:p>
            <a:pPr lvl="1"/>
            <a:endParaRPr lang="en-AU" dirty="0"/>
          </a:p>
          <a:p>
            <a:endParaRPr lang="en-AU" dirty="0" smtClean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811515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Containerisation at 1 TEU</a:t>
            </a:r>
            <a:endParaRPr lang="en-AU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CloudStor</a:t>
            </a:r>
            <a:r>
              <a:rPr lang="en-AU" dirty="0" smtClean="0"/>
              <a:t> is now containerised with Docker</a:t>
            </a:r>
          </a:p>
          <a:p>
            <a:pPr lvl="1"/>
            <a:r>
              <a:rPr lang="en-AU" dirty="0" smtClean="0"/>
              <a:t>728 cores, 4.3 TB of RAM, and 3 PB of storage</a:t>
            </a:r>
          </a:p>
          <a:p>
            <a:endParaRPr lang="en-AU" dirty="0"/>
          </a:p>
          <a:p>
            <a:r>
              <a:rPr lang="en-AU" dirty="0" smtClean="0"/>
              <a:t>Managed via </a:t>
            </a:r>
            <a:r>
              <a:rPr lang="en-AU" dirty="0" err="1" smtClean="0"/>
              <a:t>Ansible</a:t>
            </a:r>
            <a:r>
              <a:rPr lang="en-AU" dirty="0" smtClean="0"/>
              <a:t>, Shipyard, and Swarm</a:t>
            </a:r>
          </a:p>
          <a:p>
            <a:pPr lvl="1"/>
            <a:r>
              <a:rPr lang="en-AU" dirty="0" smtClean="0"/>
              <a:t>Testing Kubernetes for full orchestration</a:t>
            </a:r>
          </a:p>
          <a:p>
            <a:endParaRPr lang="en-AU" dirty="0"/>
          </a:p>
          <a:p>
            <a:r>
              <a:rPr lang="en-AU" dirty="0" smtClean="0"/>
              <a:t>Can do live non-disruptive updates</a:t>
            </a:r>
          </a:p>
          <a:p>
            <a:pPr lvl="1"/>
            <a:r>
              <a:rPr lang="en-AU" dirty="0" smtClean="0"/>
              <a:t>Disable new connections to old container, let old connections finish with new connections going to new containers</a:t>
            </a:r>
          </a:p>
          <a:p>
            <a:pPr lvl="1"/>
            <a:r>
              <a:rPr lang="en-AU" dirty="0" smtClean="0"/>
              <a:t>No new servers or downtimes needed</a:t>
            </a: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We should have done this 18 months ago</a:t>
            </a:r>
          </a:p>
          <a:p>
            <a:pPr lvl="1"/>
            <a:endParaRPr lang="en-AU" dirty="0"/>
          </a:p>
          <a:p>
            <a:endParaRPr lang="en-AU" dirty="0" smtClean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520196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Containerisation at 2 TEU</a:t>
            </a:r>
            <a:endParaRPr lang="en-AU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Minutes to deploy updates and fixes</a:t>
            </a:r>
          </a:p>
          <a:p>
            <a:pPr lvl="1"/>
            <a:r>
              <a:rPr lang="en-AU" dirty="0" smtClean="0"/>
              <a:t>Rollbacks are as trivial as updates</a:t>
            </a:r>
          </a:p>
          <a:p>
            <a:endParaRPr lang="en-AU" dirty="0"/>
          </a:p>
          <a:p>
            <a:r>
              <a:rPr lang="en-AU" dirty="0" smtClean="0"/>
              <a:t>Balloon onto AWS or elsewhere is trivial</a:t>
            </a:r>
          </a:p>
          <a:p>
            <a:endParaRPr lang="en-AU" dirty="0"/>
          </a:p>
          <a:p>
            <a:r>
              <a:rPr lang="en-AU" dirty="0" smtClean="0"/>
              <a:t>Can deploy software on the author’s preferred </a:t>
            </a:r>
            <a:r>
              <a:rPr lang="en-AU" dirty="0" smtClean="0"/>
              <a:t>OS</a:t>
            </a:r>
          </a:p>
          <a:p>
            <a:pPr lvl="1"/>
            <a:r>
              <a:rPr lang="en-AU" dirty="0" smtClean="0"/>
              <a:t>Indeed </a:t>
            </a:r>
            <a:r>
              <a:rPr lang="en-AU" dirty="0" err="1" smtClean="0"/>
              <a:t>maxscale</a:t>
            </a:r>
            <a:r>
              <a:rPr lang="en-AU" dirty="0" smtClean="0"/>
              <a:t> runs on Centos7 while </a:t>
            </a:r>
            <a:r>
              <a:rPr lang="en-AU" dirty="0" err="1" smtClean="0"/>
              <a:t>oC</a:t>
            </a:r>
            <a:r>
              <a:rPr lang="en-AU" dirty="0" smtClean="0"/>
              <a:t> will be moved to the official “</a:t>
            </a:r>
            <a:r>
              <a:rPr lang="en-AU" dirty="0" err="1" smtClean="0"/>
              <a:t>php</a:t>
            </a:r>
            <a:r>
              <a:rPr lang="en-AU" dirty="0" smtClean="0"/>
              <a:t> group” container (</a:t>
            </a:r>
            <a:r>
              <a:rPr lang="en-AU" dirty="0" err="1" smtClean="0"/>
              <a:t>Debian</a:t>
            </a:r>
            <a:r>
              <a:rPr lang="en-AU" dirty="0" smtClean="0"/>
              <a:t> Jessie)</a:t>
            </a:r>
            <a:endParaRPr lang="en-AU" dirty="0" smtClean="0"/>
          </a:p>
          <a:p>
            <a:endParaRPr lang="en-AU" dirty="0"/>
          </a:p>
          <a:p>
            <a:r>
              <a:rPr lang="en-AU" dirty="0" smtClean="0"/>
              <a:t>Continuous integration from Git has become trivial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We </a:t>
            </a:r>
            <a:r>
              <a:rPr lang="en-AU" b="1" dirty="0" smtClean="0"/>
              <a:t>really </a:t>
            </a:r>
            <a:r>
              <a:rPr lang="en-AU" dirty="0" smtClean="0"/>
              <a:t>should have done this 18 months ago</a:t>
            </a:r>
          </a:p>
          <a:p>
            <a:pPr lvl="1"/>
            <a:endParaRPr lang="en-AU" dirty="0"/>
          </a:p>
          <a:p>
            <a:endParaRPr lang="en-AU" dirty="0" smtClean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935243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Consume All the Data in 2016</a:t>
            </a:r>
            <a:endParaRPr lang="en-AU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Integrating access to national OpenStack environment</a:t>
            </a:r>
          </a:p>
          <a:p>
            <a:endParaRPr lang="en-AU" dirty="0"/>
          </a:p>
          <a:p>
            <a:r>
              <a:rPr lang="en-AU" dirty="0" smtClean="0"/>
              <a:t>Publishing platforms for research papers, to a number 	of services</a:t>
            </a:r>
          </a:p>
          <a:p>
            <a:endParaRPr lang="en-AU" dirty="0"/>
          </a:p>
          <a:p>
            <a:r>
              <a:rPr lang="en-AU" dirty="0" err="1" smtClean="0"/>
              <a:t>Jupyter</a:t>
            </a:r>
            <a:r>
              <a:rPr lang="en-AU" dirty="0" smtClean="0"/>
              <a:t> and Lab </a:t>
            </a:r>
            <a:r>
              <a:rPr lang="en-AU" smtClean="0"/>
              <a:t>Archive integration</a:t>
            </a:r>
          </a:p>
          <a:p>
            <a:endParaRPr lang="en-AU" dirty="0"/>
          </a:p>
          <a:p>
            <a:r>
              <a:rPr lang="en-AU" dirty="0" smtClean="0"/>
              <a:t>Hoping to connect into a supercomputer infrastructure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Placing ourselves as a data pump connecting disparate 	dispersed groups and systems </a:t>
            </a:r>
          </a:p>
          <a:p>
            <a:pPr lvl="1"/>
            <a:endParaRPr lang="en-AU" dirty="0"/>
          </a:p>
          <a:p>
            <a:endParaRPr lang="en-AU" dirty="0" smtClean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41666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Named </a:t>
            </a:r>
            <a:r>
              <a:rPr lang="en-AU" dirty="0" err="1" smtClean="0"/>
              <a:t>CloudStor</a:t>
            </a:r>
            <a:r>
              <a:rPr lang="en-AU" dirty="0" smtClean="0"/>
              <a:t>, also providing </a:t>
            </a:r>
            <a:r>
              <a:rPr lang="en-AU" dirty="0" err="1" smtClean="0"/>
              <a:t>FileSender</a:t>
            </a:r>
            <a:endParaRPr lang="en-AU" dirty="0" smtClean="0"/>
          </a:p>
          <a:p>
            <a:endParaRPr lang="en-AU" dirty="0"/>
          </a:p>
          <a:p>
            <a:r>
              <a:rPr lang="en-AU" dirty="0" err="1" smtClean="0"/>
              <a:t>ownCloud</a:t>
            </a:r>
            <a:r>
              <a:rPr lang="en-AU" dirty="0" smtClean="0"/>
              <a:t> 8.1 based</a:t>
            </a:r>
          </a:p>
          <a:p>
            <a:endParaRPr lang="en-AU" dirty="0"/>
          </a:p>
          <a:p>
            <a:r>
              <a:rPr lang="en-AU" dirty="0" smtClean="0"/>
              <a:t>16,300 users each with 100GB</a:t>
            </a:r>
          </a:p>
          <a:p>
            <a:endParaRPr lang="en-AU" dirty="0"/>
          </a:p>
          <a:p>
            <a:r>
              <a:rPr lang="en-AU" dirty="0" smtClean="0"/>
              <a:t>190 institutional identities present</a:t>
            </a:r>
          </a:p>
          <a:p>
            <a:endParaRPr lang="en-AU" dirty="0" smtClean="0"/>
          </a:p>
          <a:p>
            <a:r>
              <a:rPr lang="en-AU" dirty="0" smtClean="0"/>
              <a:t>16 servers</a:t>
            </a:r>
          </a:p>
          <a:p>
            <a:endParaRPr lang="en-AU" dirty="0"/>
          </a:p>
          <a:p>
            <a:r>
              <a:rPr lang="en-AU" dirty="0" smtClean="0"/>
              <a:t>9 more this month to expand to 3 petabytes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AARNet’s</a:t>
            </a:r>
            <a:r>
              <a:rPr lang="en-AU" dirty="0" smtClean="0"/>
              <a:t> Sync &amp; Share Operations	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5184" y="1556792"/>
            <a:ext cx="3898336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5667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Australian Population Density</a:t>
            </a:r>
            <a:endParaRPr lang="en-AU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046" y="1125538"/>
            <a:ext cx="8913907" cy="5186362"/>
          </a:xfrm>
        </p:spPr>
      </p:pic>
    </p:spTree>
    <p:extLst>
      <p:ext uri="{BB962C8B-B14F-4D97-AF65-F5344CB8AC3E}">
        <p14:creationId xmlns:p14="http://schemas.microsoft.com/office/powerpoint/2010/main" val="24394690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Size of Brazil, with 10% of the population</a:t>
            </a:r>
          </a:p>
          <a:p>
            <a:endParaRPr lang="en-AU" dirty="0"/>
          </a:p>
          <a:p>
            <a:r>
              <a:rPr lang="en-AU" dirty="0" smtClean="0"/>
              <a:t>Can fit all of continental Europe inside Australia</a:t>
            </a:r>
          </a:p>
          <a:p>
            <a:endParaRPr lang="en-AU" dirty="0"/>
          </a:p>
          <a:p>
            <a:r>
              <a:rPr lang="en-AU" dirty="0" smtClean="0"/>
              <a:t>90ms from between extremes of the national network</a:t>
            </a:r>
          </a:p>
          <a:p>
            <a:endParaRPr lang="en-AU" dirty="0"/>
          </a:p>
          <a:p>
            <a:r>
              <a:rPr lang="en-AU" dirty="0" smtClean="0"/>
              <a:t>New Zealand use our services too</a:t>
            </a:r>
          </a:p>
          <a:p>
            <a:endParaRPr lang="en-AU" dirty="0" smtClean="0"/>
          </a:p>
          <a:p>
            <a:r>
              <a:rPr lang="en-AU" dirty="0" smtClean="0"/>
              <a:t>Australian researchers travel extensively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Australian Population </a:t>
            </a:r>
            <a:r>
              <a:rPr lang="en-AU" dirty="0" smtClean="0"/>
              <a:t>Density</a:t>
            </a:r>
            <a:r>
              <a:rPr lang="en-AU" dirty="0"/>
              <a:t> </a:t>
            </a:r>
            <a:r>
              <a:rPr lang="en-AU" dirty="0" smtClean="0"/>
              <a:t>Redux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18916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289" y="1046287"/>
            <a:ext cx="8569420" cy="518636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30 days of </a:t>
            </a:r>
            <a:r>
              <a:rPr lang="en-AU" dirty="0" err="1" smtClean="0"/>
              <a:t>CloudStor</a:t>
            </a:r>
            <a:endParaRPr lang="en-AU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253448" y="5949280"/>
            <a:ext cx="9361041" cy="5072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15" tIns="45708" rIns="91415" bIns="45708" numCol="1" anchor="t" anchorCtr="0" compatLnSpc="1">
            <a:prstTxWarp prst="textNoShape">
              <a:avLst/>
            </a:prstTxWarp>
          </a:bodyPr>
          <a:lstStyle>
            <a:lvl1pPr marL="36000" indent="-342804" algn="l" rtl="0" eaLnBrk="1" fontAlgn="base" hangingPunct="1">
              <a:spcBef>
                <a:spcPts val="0"/>
              </a:spcBef>
              <a:spcAft>
                <a:spcPct val="0"/>
              </a:spcAft>
              <a:buChar char="•"/>
              <a:defRPr sz="2800" b="0">
                <a:solidFill>
                  <a:schemeClr val="tx1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1pPr>
            <a:lvl2pPr marL="742742" indent="-28567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 b="0">
                <a:solidFill>
                  <a:schemeClr val="tx2">
                    <a:lumMod val="85000"/>
                    <a:lumOff val="1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2pPr>
            <a:lvl3pPr marL="1142680" indent="-228534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0">
                <a:solidFill>
                  <a:schemeClr val="tx2">
                    <a:lumMod val="75000"/>
                    <a:lumOff val="2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3pPr>
            <a:lvl4pPr marL="1599752" indent="-228534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b="0">
                <a:solidFill>
                  <a:schemeClr val="tx2">
                    <a:lumMod val="65000"/>
                    <a:lumOff val="35000"/>
                  </a:schemeClr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4pPr>
            <a:lvl5pPr marL="2056823" indent="-22853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b="0">
                <a:solidFill>
                  <a:schemeClr val="accent6"/>
                </a:solidFill>
                <a:latin typeface="Leelawadee" panose="020B0502040204020203" pitchFamily="34" charset="-34"/>
                <a:ea typeface="+mn-ea"/>
                <a:cs typeface="Leelawadee" panose="020B0502040204020203" pitchFamily="34" charset="-34"/>
              </a:defRPr>
            </a:lvl5pPr>
            <a:lvl6pPr marL="2513896" indent="-22853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0968" indent="-22853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040" indent="-22853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5112" indent="-228534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AU" kern="0" dirty="0" smtClean="0"/>
              <a:t>That really is a bison genetics researcher in Mongolia</a:t>
            </a:r>
          </a:p>
        </p:txBody>
      </p:sp>
    </p:spTree>
    <p:extLst>
      <p:ext uri="{BB962C8B-B14F-4D97-AF65-F5344CB8AC3E}">
        <p14:creationId xmlns:p14="http://schemas.microsoft.com/office/powerpoint/2010/main" val="15271180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Things We’re Doing Now</a:t>
            </a:r>
            <a:endParaRPr lang="en-AU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MariaDB</a:t>
            </a:r>
            <a:r>
              <a:rPr lang="en-AU" dirty="0" smtClean="0"/>
              <a:t> </a:t>
            </a:r>
            <a:r>
              <a:rPr lang="en-AU" dirty="0" err="1" smtClean="0"/>
              <a:t>MaxScale</a:t>
            </a:r>
            <a:r>
              <a:rPr lang="en-AU" dirty="0" smtClean="0"/>
              <a:t> for database load </a:t>
            </a:r>
            <a:r>
              <a:rPr lang="en-AU" dirty="0" smtClean="0"/>
              <a:t>balancing</a:t>
            </a:r>
          </a:p>
          <a:p>
            <a:endParaRPr lang="en-AU" dirty="0"/>
          </a:p>
          <a:p>
            <a:r>
              <a:rPr lang="en-AU" dirty="0" smtClean="0"/>
              <a:t>Replace </a:t>
            </a:r>
            <a:r>
              <a:rPr lang="en-AU" dirty="0" err="1" smtClean="0"/>
              <a:t>memcache</a:t>
            </a:r>
            <a:r>
              <a:rPr lang="en-AU" dirty="0" smtClean="0"/>
              <a:t> with </a:t>
            </a:r>
            <a:r>
              <a:rPr lang="en-AU" dirty="0" err="1" smtClean="0"/>
              <a:t>redis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CERN Eos for storage</a:t>
            </a:r>
          </a:p>
          <a:p>
            <a:endParaRPr lang="en-AU" dirty="0"/>
          </a:p>
          <a:p>
            <a:r>
              <a:rPr lang="en-AU" dirty="0" smtClean="0"/>
              <a:t>Docker containers</a:t>
            </a:r>
          </a:p>
          <a:p>
            <a:endParaRPr lang="en-AU" dirty="0"/>
          </a:p>
          <a:p>
            <a:r>
              <a:rPr lang="en-AU" dirty="0" smtClean="0"/>
              <a:t>VXLAN into a MPLS national network for security</a:t>
            </a:r>
          </a:p>
          <a:p>
            <a:endParaRPr lang="en-AU" dirty="0"/>
          </a:p>
          <a:p>
            <a:r>
              <a:rPr lang="en-AU" dirty="0" smtClean="0"/>
              <a:t>Integrations into external Swift and other storage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396353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MariaDB</a:t>
            </a:r>
            <a:r>
              <a:rPr lang="en-AU" dirty="0" smtClean="0"/>
              <a:t> </a:t>
            </a:r>
            <a:r>
              <a:rPr lang="en-AU" dirty="0" err="1" smtClean="0"/>
              <a:t>MaxScale</a:t>
            </a:r>
            <a:endParaRPr lang="en-AU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Just do it!</a:t>
            </a:r>
          </a:p>
          <a:p>
            <a:endParaRPr lang="en-AU" dirty="0" smtClean="0"/>
          </a:p>
          <a:p>
            <a:r>
              <a:rPr lang="en-AU" dirty="0" smtClean="0"/>
              <a:t>Dropped database server load by a factor of 10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 smtClean="0"/>
              <a:t>Works solidly at 65ms latency between end nodes</a:t>
            </a:r>
          </a:p>
          <a:p>
            <a:endParaRPr lang="en-AU" dirty="0"/>
          </a:p>
          <a:p>
            <a:r>
              <a:rPr lang="en-AU" dirty="0"/>
              <a:t>Plenty of knowledge </a:t>
            </a:r>
            <a:r>
              <a:rPr lang="en-AU" dirty="0" smtClean="0"/>
              <a:t>within </a:t>
            </a:r>
            <a:r>
              <a:rPr lang="en-AU" dirty="0"/>
              <a:t>the </a:t>
            </a:r>
            <a:r>
              <a:rPr lang="en-AU" dirty="0" err="1"/>
              <a:t>Géant</a:t>
            </a:r>
            <a:r>
              <a:rPr lang="en-AU" dirty="0"/>
              <a:t> community</a:t>
            </a:r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327989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Database Threads In a Picture</a:t>
            </a:r>
            <a:endParaRPr lang="en-AU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Load spreads evenly</a:t>
            </a:r>
          </a:p>
          <a:p>
            <a:r>
              <a:rPr lang="en-AU" dirty="0" smtClean="0"/>
              <a:t>Least contention for locks</a:t>
            </a:r>
          </a:p>
          <a:p>
            <a:endParaRPr lang="en-AU" dirty="0"/>
          </a:p>
          <a:p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12" y="2276872"/>
            <a:ext cx="8678486" cy="376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445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imag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1634"/>
            <a:ext cx="7440000" cy="55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About to upgrade our storage</a:t>
            </a:r>
            <a:endParaRPr lang="en-AU" dirty="0"/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7440000" y="1124744"/>
            <a:ext cx="2466000" cy="5187752"/>
          </a:xfrm>
        </p:spPr>
        <p:txBody>
          <a:bodyPr/>
          <a:lstStyle/>
          <a:p>
            <a:pPr marL="0" indent="0">
              <a:buNone/>
            </a:pPr>
            <a:r>
              <a:rPr lang="en-AU" sz="1600" dirty="0"/>
              <a:t>“is that all 2PB is today</a:t>
            </a:r>
            <a:r>
              <a:rPr lang="en-AU" sz="1600" dirty="0" smtClean="0"/>
              <a:t>?”</a:t>
            </a:r>
          </a:p>
          <a:p>
            <a:pPr marL="0" indent="0">
              <a:buNone/>
            </a:pPr>
            <a:endParaRPr lang="en-AU" sz="1600" dirty="0"/>
          </a:p>
          <a:p>
            <a:pPr marL="0" indent="0">
              <a:buNone/>
            </a:pPr>
            <a:r>
              <a:rPr lang="en-AU" sz="1600" dirty="0" smtClean="0"/>
              <a:t>The </a:t>
            </a:r>
            <a:r>
              <a:rPr lang="en-AU" sz="1600" dirty="0"/>
              <a:t>boxes at the back of the photo at the disks packed safely for travel. </a:t>
            </a:r>
          </a:p>
          <a:p>
            <a:pPr marL="0" indent="0">
              <a:buNone/>
            </a:pPr>
            <a:endParaRPr lang="en-AU" sz="1600" dirty="0" smtClean="0"/>
          </a:p>
          <a:p>
            <a:pPr marL="0" indent="0">
              <a:buNone/>
            </a:pPr>
            <a:r>
              <a:rPr lang="en-AU" sz="1600" dirty="0" smtClean="0"/>
              <a:t>480Gbps </a:t>
            </a:r>
            <a:r>
              <a:rPr lang="en-AU" sz="1600" dirty="0"/>
              <a:t>of potential network </a:t>
            </a:r>
            <a:r>
              <a:rPr lang="en-AU" sz="1600" dirty="0" smtClean="0"/>
              <a:t>bandwidth</a:t>
            </a:r>
          </a:p>
          <a:p>
            <a:pPr marL="0" indent="0">
              <a:buNone/>
            </a:pPr>
            <a:endParaRPr lang="en-AU" sz="1600" dirty="0" smtClean="0"/>
          </a:p>
          <a:p>
            <a:pPr marL="0" indent="0">
              <a:buNone/>
            </a:pPr>
            <a:r>
              <a:rPr lang="en-AU" sz="1600" dirty="0" smtClean="0"/>
              <a:t>roughly </a:t>
            </a:r>
            <a:r>
              <a:rPr lang="en-AU" sz="1600" dirty="0"/>
              <a:t>a million IO operations per </a:t>
            </a:r>
            <a:r>
              <a:rPr lang="en-AU" sz="1600" dirty="0" smtClean="0"/>
              <a:t>second as designed</a:t>
            </a:r>
          </a:p>
          <a:p>
            <a:pPr marL="0" indent="0">
              <a:buNone/>
            </a:pPr>
            <a:endParaRPr lang="en-AU" sz="1600" dirty="0"/>
          </a:p>
          <a:p>
            <a:pPr marL="0" indent="0">
              <a:buNone/>
            </a:pPr>
            <a:r>
              <a:rPr lang="en-AU" sz="1600" dirty="0" smtClean="0"/>
              <a:t>What to install?</a:t>
            </a:r>
            <a:endParaRPr lang="en-AU" sz="1600" dirty="0" smtClean="0"/>
          </a:p>
        </p:txBody>
      </p:sp>
    </p:spTree>
    <p:extLst>
      <p:ext uri="{BB962C8B-B14F-4D97-AF65-F5344CB8AC3E}">
        <p14:creationId xmlns:p14="http://schemas.microsoft.com/office/powerpoint/2010/main" val="485523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RNet2014">
  <a:themeElements>
    <a:clrScheme name="AARNet New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AARNet New">
      <a:majorFont>
        <a:latin typeface="Arial Narrow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AARNet Ne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RNet Ne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RNet Ne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RNet Ne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RNet Ne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RNet Ne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RNet Ne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RNet Ne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RNet Ne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RNet Ne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RNet Ne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RNet Ne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Guido Sync and Share at CS3 2016.potx" id="{B3F04F43-6DA4-41CB-A1C5-7559A2FD76C6}" vid="{5F6CBF17-CC5E-4401-9B62-9EE0BCE1CAC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Guido Sync and Share at CS3 2016</Template>
  <TotalTime>7857</TotalTime>
  <Words>1016</Words>
  <Application>Microsoft Office PowerPoint</Application>
  <PresentationFormat>A4 Paper (210x297 mm)</PresentationFormat>
  <Paragraphs>169</Paragraphs>
  <Slides>16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AARNet2014</vt:lpstr>
      <vt:lpstr>PowerPoint Presentation</vt:lpstr>
      <vt:lpstr>AARNet’s Sync &amp; Share Operations </vt:lpstr>
      <vt:lpstr>Australian Population Density</vt:lpstr>
      <vt:lpstr>Australian Population Density Redux</vt:lpstr>
      <vt:lpstr>30 days of CloudStor</vt:lpstr>
      <vt:lpstr>Things We’re Doing Now</vt:lpstr>
      <vt:lpstr>MariaDB MaxScale</vt:lpstr>
      <vt:lpstr>Database Threads In a Picture</vt:lpstr>
      <vt:lpstr>About to upgrade our storage</vt:lpstr>
      <vt:lpstr>CERN Eos For Storage</vt:lpstr>
      <vt:lpstr>Eos in Australia For CloudStor</vt:lpstr>
      <vt:lpstr>Where We’re Going With Eos </vt:lpstr>
      <vt:lpstr>Networking for CloudStor</vt:lpstr>
      <vt:lpstr>Containerisation at 1 TEU</vt:lpstr>
      <vt:lpstr>Containerisation at 2 TEU</vt:lpstr>
      <vt:lpstr>Consume All the Data in 2016</vt:lpstr>
    </vt:vector>
  </TitlesOfParts>
  <Company>AARNet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Jericho</dc:creator>
  <cp:lastModifiedBy>Guido Aben</cp:lastModifiedBy>
  <cp:revision>19</cp:revision>
  <cp:lastPrinted>2005-06-01T10:19:57Z</cp:lastPrinted>
  <dcterms:created xsi:type="dcterms:W3CDTF">2016-01-07T03:48:17Z</dcterms:created>
  <dcterms:modified xsi:type="dcterms:W3CDTF">2016-01-12T19:22:26Z</dcterms:modified>
</cp:coreProperties>
</file>