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Helvetica Neue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notesMaster" Target="notesMasters/notesMaster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slide" Target="slides/slide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HelveticaNeue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HelveticaNeue-italic.fntdata"/><Relationship Id="rId12" Type="http://schemas.openxmlformats.org/officeDocument/2006/relationships/slide" Target="slides/slide7.xml"/><Relationship Id="rId34" Type="http://schemas.openxmlformats.org/officeDocument/2006/relationships/font" Target="fonts/HelveticaNeue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HelveticaNeue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Shape 3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Shape 4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Shape 4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Relationship Id="rId3" Type="http://schemas.openxmlformats.org/officeDocument/2006/relationships/image" Target="../media/image01.jpg"/><Relationship Id="rId4" Type="http://schemas.openxmlformats.org/officeDocument/2006/relationships/image" Target="../media/image02.png"/><Relationship Id="rId5" Type="http://schemas.openxmlformats.org/officeDocument/2006/relationships/image" Target="../media/image00.png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jpg"/><Relationship Id="rId4" Type="http://schemas.openxmlformats.org/officeDocument/2006/relationships/image" Target="../media/image02.png"/><Relationship Id="rId5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jpg"/><Relationship Id="rId4" Type="http://schemas.openxmlformats.org/officeDocument/2006/relationships/image" Target="../media/image02.png"/><Relationship Id="rId5" Type="http://schemas.openxmlformats.org/officeDocument/2006/relationships/image" Target="../media/image0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1.jpg"/><Relationship Id="rId4" Type="http://schemas.openxmlformats.org/officeDocument/2006/relationships/image" Target="../media/image02.png"/><Relationship Id="rId5" Type="http://schemas.openxmlformats.org/officeDocument/2006/relationships/image" Target="../media/image0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1.jpg"/><Relationship Id="rId4" Type="http://schemas.openxmlformats.org/officeDocument/2006/relationships/image" Target="../media/image02.png"/><Relationship Id="rId5" Type="http://schemas.openxmlformats.org/officeDocument/2006/relationships/image" Target="../media/image0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1.jpg"/><Relationship Id="rId4" Type="http://schemas.openxmlformats.org/officeDocument/2006/relationships/image" Target="../media/image02.png"/><Relationship Id="rId5" Type="http://schemas.openxmlformats.org/officeDocument/2006/relationships/image" Target="../media/image0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1.jpg"/><Relationship Id="rId4" Type="http://schemas.openxmlformats.org/officeDocument/2006/relationships/image" Target="../media/image02.png"/><Relationship Id="rId5" Type="http://schemas.openxmlformats.org/officeDocument/2006/relationships/image" Target="../media/image0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1.jpg"/><Relationship Id="rId4" Type="http://schemas.openxmlformats.org/officeDocument/2006/relationships/image" Target="../media/image02.png"/><Relationship Id="rId5" Type="http://schemas.openxmlformats.org/officeDocument/2006/relationships/image" Target="../media/image0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1.jpg"/><Relationship Id="rId4" Type="http://schemas.openxmlformats.org/officeDocument/2006/relationships/image" Target="../media/image02.png"/><Relationship Id="rId5" Type="http://schemas.openxmlformats.org/officeDocument/2006/relationships/image" Target="../media/image0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1.jpg"/><Relationship Id="rId4" Type="http://schemas.openxmlformats.org/officeDocument/2006/relationships/image" Target="../media/image02.png"/><Relationship Id="rId5" Type="http://schemas.openxmlformats.org/officeDocument/2006/relationships/image" Target="../media/image0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1.jpg"/><Relationship Id="rId4" Type="http://schemas.openxmlformats.org/officeDocument/2006/relationships/image" Target="../media/image02.png"/><Relationship Id="rId5" Type="http://schemas.openxmlformats.org/officeDocument/2006/relationships/image" Target="../media/image00.png"/><Relationship Id="rId6" Type="http://schemas.openxmlformats.org/officeDocument/2006/relationships/image" Target="../media/image0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1.jpg"/><Relationship Id="rId4" Type="http://schemas.openxmlformats.org/officeDocument/2006/relationships/image" Target="../media/image02.png"/><Relationship Id="rId5" Type="http://schemas.openxmlformats.org/officeDocument/2006/relationships/image" Target="../media/image00.png"/><Relationship Id="rId6" Type="http://schemas.openxmlformats.org/officeDocument/2006/relationships/image" Target="../media/image0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jpg"/><Relationship Id="rId4" Type="http://schemas.openxmlformats.org/officeDocument/2006/relationships/image" Target="../media/image0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1.jpg"/><Relationship Id="rId4" Type="http://schemas.openxmlformats.org/officeDocument/2006/relationships/image" Target="../media/image02.png"/><Relationship Id="rId5" Type="http://schemas.openxmlformats.org/officeDocument/2006/relationships/image" Target="../media/image00.png"/><Relationship Id="rId6" Type="http://schemas.openxmlformats.org/officeDocument/2006/relationships/image" Target="../media/image0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1.jpg"/><Relationship Id="rId4" Type="http://schemas.openxmlformats.org/officeDocument/2006/relationships/image" Target="../media/image02.png"/><Relationship Id="rId5" Type="http://schemas.openxmlformats.org/officeDocument/2006/relationships/image" Target="../media/image0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1.jpg"/><Relationship Id="rId4" Type="http://schemas.openxmlformats.org/officeDocument/2006/relationships/image" Target="../media/image02.png"/><Relationship Id="rId5" Type="http://schemas.openxmlformats.org/officeDocument/2006/relationships/image" Target="../media/image0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1.jpg"/><Relationship Id="rId4" Type="http://schemas.openxmlformats.org/officeDocument/2006/relationships/image" Target="../media/image02.png"/><Relationship Id="rId5" Type="http://schemas.openxmlformats.org/officeDocument/2006/relationships/image" Target="../media/image0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01.jpg"/><Relationship Id="rId4" Type="http://schemas.openxmlformats.org/officeDocument/2006/relationships/image" Target="../media/image02.png"/><Relationship Id="rId5" Type="http://schemas.openxmlformats.org/officeDocument/2006/relationships/image" Target="../media/image0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01.jpg"/><Relationship Id="rId4" Type="http://schemas.openxmlformats.org/officeDocument/2006/relationships/image" Target="../media/image02.png"/><Relationship Id="rId5" Type="http://schemas.openxmlformats.org/officeDocument/2006/relationships/image" Target="../media/image0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01.jpg"/><Relationship Id="rId4" Type="http://schemas.openxmlformats.org/officeDocument/2006/relationships/image" Target="../media/image02.png"/><Relationship Id="rId5" Type="http://schemas.openxmlformats.org/officeDocument/2006/relationships/image" Target="../media/image0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01.jpg"/><Relationship Id="rId4" Type="http://schemas.openxmlformats.org/officeDocument/2006/relationships/image" Target="../media/image02.png"/><Relationship Id="rId5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Relationship Id="rId4" Type="http://schemas.openxmlformats.org/officeDocument/2006/relationships/image" Target="../media/image02.png"/><Relationship Id="rId5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Relationship Id="rId4" Type="http://schemas.openxmlformats.org/officeDocument/2006/relationships/image" Target="../media/image02.png"/><Relationship Id="rId5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jpg"/><Relationship Id="rId4" Type="http://schemas.openxmlformats.org/officeDocument/2006/relationships/image" Target="../media/image02.png"/><Relationship Id="rId5" Type="http://schemas.openxmlformats.org/officeDocument/2006/relationships/image" Target="../media/image0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jpg"/><Relationship Id="rId4" Type="http://schemas.openxmlformats.org/officeDocument/2006/relationships/image" Target="../media/image02.png"/><Relationship Id="rId5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jpg"/><Relationship Id="rId4" Type="http://schemas.openxmlformats.org/officeDocument/2006/relationships/image" Target="../media/image02.png"/><Relationship Id="rId5" Type="http://schemas.openxmlformats.org/officeDocument/2006/relationships/image" Target="../media/image0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jpg"/><Relationship Id="rId4" Type="http://schemas.openxmlformats.org/officeDocument/2006/relationships/image" Target="../media/image02.png"/><Relationship Id="rId5" Type="http://schemas.openxmlformats.org/officeDocument/2006/relationships/image" Target="../media/image0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jpg"/><Relationship Id="rId4" Type="http://schemas.openxmlformats.org/officeDocument/2006/relationships/image" Target="../media/image02.png"/><Relationship Id="rId5" Type="http://schemas.openxmlformats.org/officeDocument/2006/relationships/image" Target="../media/image00.png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89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2341188" y="5219526"/>
            <a:ext cx="6121499" cy="27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en-GB" sz="1200">
                <a:solidFill>
                  <a:srgbClr val="FF32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01/19/2016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1226999" y="3068875"/>
            <a:ext cx="72357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lang="en-GB" sz="4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 hoc Federated Storage</a:t>
            </a:r>
          </a:p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lang="en-GB" sz="4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 OpenStack Swift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2360049" y="4857137"/>
            <a:ext cx="6121499" cy="338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0" i="0" lang="en-GB" sz="12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PRESENTED BY </a:t>
            </a:r>
            <a:r>
              <a:rPr lang="en-GB" sz="1600">
                <a:solidFill>
                  <a:srgbClr val="657E8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Joe Topjian</a:t>
            </a:r>
          </a:p>
        </p:txBody>
      </p:sp>
      <p:sp>
        <p:nvSpPr>
          <p:cNvPr id="60" name="Shape 60"/>
          <p:cNvSpPr/>
          <p:nvPr/>
        </p:nvSpPr>
        <p:spPr>
          <a:xfrm>
            <a:off x="2873267" y="6361307"/>
            <a:ext cx="509399" cy="509399"/>
          </a:xfrm>
          <a:prstGeom prst="rtTriangle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-62871" y="6361307"/>
            <a:ext cx="2942399" cy="509399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254" y="6375094"/>
            <a:ext cx="464099" cy="4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641297" y="6423946"/>
            <a:ext cx="2894099" cy="338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GB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@cybera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8751" y="5660823"/>
            <a:ext cx="2142899" cy="71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/>
          <p:nvPr/>
        </p:nvSpPr>
        <p:spPr>
          <a:xfrm>
            <a:off x="2873267" y="6361307"/>
            <a:ext cx="509399" cy="509399"/>
          </a:xfrm>
          <a:prstGeom prst="rtTriangle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-62871" y="6361307"/>
            <a:ext cx="2942399" cy="509399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254" y="6375094"/>
            <a:ext cx="464099" cy="4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641297" y="6423946"/>
            <a:ext cx="2894099" cy="338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GB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@cybera</a:t>
            </a: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8751" y="5660823"/>
            <a:ext cx="2142899" cy="7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940650" y="976700"/>
            <a:ext cx="7262700" cy="415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81000" lvl="0" marL="457200" rtl="0">
              <a:spcBef>
                <a:spcPts val="600"/>
              </a:spcBef>
              <a:buClr>
                <a:srgbClr val="FFFFFF"/>
              </a:buClr>
              <a:buSzPct val="100000"/>
              <a:buChar char="●"/>
            </a:pPr>
            <a:r>
              <a:rPr lang="en-GB" sz="2400">
                <a:solidFill>
                  <a:srgbClr val="FFFFFF"/>
                </a:solidFill>
              </a:rPr>
              <a:t>Joe Topjian</a:t>
            </a:r>
          </a:p>
          <a:p>
            <a:pPr indent="-381000" lvl="0" marL="457200" rtl="0">
              <a:spcBef>
                <a:spcPts val="600"/>
              </a:spcBef>
              <a:buClr>
                <a:srgbClr val="FFFFFF"/>
              </a:buClr>
              <a:buSzPct val="100000"/>
              <a:buChar char="●"/>
            </a:pPr>
            <a:r>
              <a:rPr lang="en-GB" sz="2400">
                <a:solidFill>
                  <a:srgbClr val="FFFFFF"/>
                </a:solidFill>
              </a:rPr>
              <a:t>Calgary, Alberta, Canada</a:t>
            </a:r>
          </a:p>
          <a:p>
            <a:pPr indent="-381000" lvl="0" marL="457200" rtl="0">
              <a:spcBef>
                <a:spcPts val="600"/>
              </a:spcBef>
              <a:buClr>
                <a:srgbClr val="FFFFFF"/>
              </a:buClr>
              <a:buSzPct val="100000"/>
              <a:buChar char="●"/>
            </a:pPr>
            <a:r>
              <a:rPr lang="en-GB" sz="2400">
                <a:solidFill>
                  <a:srgbClr val="FFFFFF"/>
                </a:solidFill>
              </a:rPr>
              <a:t>Cybera</a:t>
            </a:r>
          </a:p>
          <a:p>
            <a:pPr indent="-381000" lvl="0" marL="457200" rtl="0">
              <a:spcBef>
                <a:spcPts val="600"/>
              </a:spcBef>
              <a:buClr>
                <a:srgbClr val="FFFFFF"/>
              </a:buClr>
              <a:buSzPct val="100000"/>
              <a:buChar char="●"/>
            </a:pPr>
            <a:r>
              <a:rPr lang="en-GB" sz="2400">
                <a:solidFill>
                  <a:srgbClr val="FFFFFF"/>
                </a:solidFill>
              </a:rPr>
              <a:t>CANARIE</a:t>
            </a:r>
          </a:p>
        </p:txBody>
      </p:sp>
      <p:sp>
        <p:nvSpPr>
          <p:cNvPr id="78" name="Shape 78"/>
          <p:cNvSpPr/>
          <p:nvPr/>
        </p:nvSpPr>
        <p:spPr>
          <a:xfrm>
            <a:off x="0" y="-5525"/>
            <a:ext cx="3744600" cy="980100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lang="en-GB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Who Am I?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/>
          <p:nvPr/>
        </p:nvSpPr>
        <p:spPr>
          <a:xfrm>
            <a:off x="2873267" y="6361307"/>
            <a:ext cx="509399" cy="509399"/>
          </a:xfrm>
          <a:prstGeom prst="rtTriangle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-62871" y="6361307"/>
            <a:ext cx="2942399" cy="509399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254" y="6375094"/>
            <a:ext cx="464099" cy="4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x="641297" y="6423946"/>
            <a:ext cx="2894099" cy="338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GB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@cybera</a:t>
            </a: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8751" y="5660823"/>
            <a:ext cx="2142899" cy="7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>
            <a:off x="940650" y="976700"/>
            <a:ext cx="7262700" cy="415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lang="en-GB" sz="2400">
                <a:solidFill>
                  <a:srgbClr val="FFFFFF"/>
                </a:solidFill>
              </a:rPr>
              <a:t>Service Provider Requirements</a:t>
            </a:r>
          </a:p>
          <a:p>
            <a:pPr lvl="0" rtl="0">
              <a:spcBef>
                <a:spcPts val="60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0" y="-5525"/>
            <a:ext cx="3744600" cy="980100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r">
              <a:spcBef>
                <a:spcPts val="0"/>
              </a:spcBef>
              <a:buSzPct val="25000"/>
              <a:buNone/>
            </a:pPr>
            <a:r>
              <a:rPr b="1"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Federation Limits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/>
          <p:nvPr/>
        </p:nvSpPr>
        <p:spPr>
          <a:xfrm>
            <a:off x="2873267" y="6361307"/>
            <a:ext cx="509399" cy="509399"/>
          </a:xfrm>
          <a:prstGeom prst="rtTriangle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-62871" y="6361307"/>
            <a:ext cx="2942399" cy="509399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254" y="6375094"/>
            <a:ext cx="464099" cy="4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/>
          <p:nvPr/>
        </p:nvSpPr>
        <p:spPr>
          <a:xfrm>
            <a:off x="641297" y="6423946"/>
            <a:ext cx="2894099" cy="338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GB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@cybera</a:t>
            </a:r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8751" y="5660823"/>
            <a:ext cx="2142899" cy="7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940650" y="976700"/>
            <a:ext cx="7262700" cy="415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lang="en-GB" sz="2400">
                <a:solidFill>
                  <a:srgbClr val="FFFFFF"/>
                </a:solidFill>
              </a:rPr>
              <a:t>Container Sync</a:t>
            </a:r>
          </a:p>
          <a:p>
            <a:pPr lvl="0" rtl="0">
              <a:spcBef>
                <a:spcPts val="60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0" y="-5525"/>
            <a:ext cx="3744600" cy="980100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r">
              <a:spcBef>
                <a:spcPts val="0"/>
              </a:spcBef>
              <a:buSzPct val="25000"/>
              <a:buNone/>
            </a:pPr>
            <a:r>
              <a:rPr b="1"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OpenStack Swift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/>
          <p:nvPr/>
        </p:nvSpPr>
        <p:spPr>
          <a:xfrm>
            <a:off x="2873267" y="6361307"/>
            <a:ext cx="509399" cy="509399"/>
          </a:xfrm>
          <a:prstGeom prst="rtTriangle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-62871" y="6361307"/>
            <a:ext cx="2942399" cy="509399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254" y="6375094"/>
            <a:ext cx="464099" cy="4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/>
        </p:nvSpPr>
        <p:spPr>
          <a:xfrm>
            <a:off x="641297" y="6423946"/>
            <a:ext cx="2894099" cy="338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GB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@cybera</a:t>
            </a: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8751" y="5660823"/>
            <a:ext cx="2142899" cy="7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/>
          <p:nvPr/>
        </p:nvSpPr>
        <p:spPr>
          <a:xfrm>
            <a:off x="940650" y="976700"/>
            <a:ext cx="7262700" cy="415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lang="en-GB" sz="2400">
                <a:solidFill>
                  <a:srgbClr val="FFFFFF"/>
                </a:solidFill>
              </a:rPr>
              <a:t>Synchronizes containers between clouds</a:t>
            </a:r>
          </a:p>
          <a:p>
            <a:pPr lvl="0" rtl="0">
              <a:spcBef>
                <a:spcPts val="60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0" y="-5525"/>
            <a:ext cx="3744600" cy="980100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r">
              <a:spcBef>
                <a:spcPts val="0"/>
              </a:spcBef>
              <a:buSzPct val="25000"/>
              <a:buNone/>
            </a:pPr>
            <a:r>
              <a:rPr b="1"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OpenStack Swift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/>
          <p:nvPr/>
        </p:nvSpPr>
        <p:spPr>
          <a:xfrm>
            <a:off x="2873267" y="6361307"/>
            <a:ext cx="509399" cy="509399"/>
          </a:xfrm>
          <a:prstGeom prst="rtTriangle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-62871" y="6361307"/>
            <a:ext cx="2942399" cy="509399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254" y="6375094"/>
            <a:ext cx="464099" cy="4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641297" y="6423946"/>
            <a:ext cx="2894099" cy="338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GB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@cybera</a:t>
            </a: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8751" y="5660823"/>
            <a:ext cx="2142899" cy="7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/>
          <p:nvPr/>
        </p:nvSpPr>
        <p:spPr>
          <a:xfrm>
            <a:off x="940650" y="976700"/>
            <a:ext cx="7262700" cy="415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lang="en-GB" sz="2400">
                <a:solidFill>
                  <a:srgbClr val="FFFFFF"/>
                </a:solidFill>
              </a:rPr>
              <a:t>How?</a:t>
            </a:r>
          </a:p>
          <a:p>
            <a:pPr lvl="0" rtl="0">
              <a:spcBef>
                <a:spcPts val="60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0" y="-5525"/>
            <a:ext cx="3744600" cy="980100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r">
              <a:spcBef>
                <a:spcPts val="0"/>
              </a:spcBef>
              <a:buSzPct val="25000"/>
              <a:buNone/>
            </a:pPr>
            <a:r>
              <a:rPr b="1"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OpenStack Swift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8" name="Shape 2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/>
          <p:nvPr/>
        </p:nvSpPr>
        <p:spPr>
          <a:xfrm>
            <a:off x="2873267" y="6361307"/>
            <a:ext cx="509399" cy="509399"/>
          </a:xfrm>
          <a:prstGeom prst="rtTriangle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-62871" y="6361307"/>
            <a:ext cx="2942399" cy="509399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254" y="6375094"/>
            <a:ext cx="464099" cy="4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/>
          <p:nvPr/>
        </p:nvSpPr>
        <p:spPr>
          <a:xfrm>
            <a:off x="641297" y="6423946"/>
            <a:ext cx="2894099" cy="338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GB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@cybera</a:t>
            </a:r>
          </a:p>
        </p:txBody>
      </p:sp>
      <p:pic>
        <p:nvPicPr>
          <p:cNvPr id="253" name="Shape 2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8751" y="5660823"/>
            <a:ext cx="2142899" cy="7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/>
          <p:nvPr/>
        </p:nvSpPr>
        <p:spPr>
          <a:xfrm>
            <a:off x="940650" y="976700"/>
            <a:ext cx="7262700" cy="415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-GB" sz="2400">
                <a:solidFill>
                  <a:srgbClr val="FFFFFF"/>
                </a:solidFill>
              </a:rPr>
              <a:t>Checklist:</a:t>
            </a:r>
          </a:p>
          <a:p>
            <a:pPr lvl="0" rtl="0">
              <a:spcBef>
                <a:spcPts val="60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>
              <a:spcBef>
                <a:spcPts val="600"/>
              </a:spcBef>
              <a:buClr>
                <a:srgbClr val="FFFFFF"/>
              </a:buClr>
              <a:buSzPct val="100000"/>
              <a:buChar char="●"/>
            </a:pPr>
            <a:r>
              <a:rPr lang="en-GB" sz="2400">
                <a:solidFill>
                  <a:srgbClr val="FFFFFF"/>
                </a:solidFill>
              </a:rPr>
              <a:t>Running at least OpenStack Icehouse</a:t>
            </a:r>
          </a:p>
          <a:p>
            <a:pPr indent="-381000" lvl="0" marL="457200" rtl="0">
              <a:spcBef>
                <a:spcPts val="600"/>
              </a:spcBef>
              <a:buClr>
                <a:srgbClr val="FFFFFF"/>
              </a:buClr>
              <a:buSzPct val="100000"/>
              <a:buChar char="●"/>
            </a:pPr>
            <a:r>
              <a:rPr lang="en-GB" sz="2400">
                <a:solidFill>
                  <a:srgbClr val="FFFFFF"/>
                </a:solidFill>
              </a:rPr>
              <a:t>Container Sync middleware enabled</a:t>
            </a:r>
          </a:p>
          <a:p>
            <a:pPr indent="-381000" lvl="0" marL="457200" rtl="0">
              <a:spcBef>
                <a:spcPts val="600"/>
              </a:spcBef>
              <a:buClr>
                <a:srgbClr val="FFFFFF"/>
              </a:buClr>
              <a:buSzPct val="100000"/>
              <a:buChar char="●"/>
            </a:pPr>
            <a:r>
              <a:rPr lang="en-GB" sz="2400">
                <a:solidFill>
                  <a:srgbClr val="FFFFFF"/>
                </a:solidFill>
              </a:rPr>
              <a:t>Container Sync service running on storage nodes.</a:t>
            </a:r>
          </a:p>
          <a:p>
            <a:pPr lvl="0" rtl="0">
              <a:spcBef>
                <a:spcPts val="60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lvl="0" rtl="0">
              <a:spcBef>
                <a:spcPts val="60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0" y="-5525"/>
            <a:ext cx="3744600" cy="980100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r">
              <a:spcBef>
                <a:spcPts val="0"/>
              </a:spcBef>
              <a:buSzPct val="25000"/>
              <a:buNone/>
            </a:pPr>
            <a:r>
              <a:rPr b="1"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 0: Cloud Admin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/>
          <p:nvPr/>
        </p:nvSpPr>
        <p:spPr>
          <a:xfrm>
            <a:off x="2873267" y="6361307"/>
            <a:ext cx="509399" cy="509399"/>
          </a:xfrm>
          <a:prstGeom prst="rtTriangle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-62871" y="6361307"/>
            <a:ext cx="2942399" cy="509399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254" y="6375094"/>
            <a:ext cx="464099" cy="4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/>
          <p:nvPr/>
        </p:nvSpPr>
        <p:spPr>
          <a:xfrm>
            <a:off x="641297" y="6423946"/>
            <a:ext cx="2894099" cy="338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GB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@cybera</a:t>
            </a:r>
          </a:p>
        </p:txBody>
      </p:sp>
      <p:pic>
        <p:nvPicPr>
          <p:cNvPr id="267" name="Shape 2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8751" y="5660823"/>
            <a:ext cx="2142899" cy="7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 txBox="1"/>
          <p:nvPr/>
        </p:nvSpPr>
        <p:spPr>
          <a:xfrm>
            <a:off x="940650" y="1350600"/>
            <a:ext cx="7262700" cy="415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b="1" lang="en-GB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 cat /etc/swift/container-sync-realms.conf</a:t>
            </a:r>
            <a:br>
              <a:rPr b="1" lang="en-GB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b="1" lang="en-GB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b="1" lang="en-GB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b="1" lang="en-GB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1" lang="en-GB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[cybera_dair]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b="1" lang="en-GB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cluster_cybera = https://swift.cloud.cybera.ca:8080/v1/</a:t>
            </a:r>
          </a:p>
          <a:p>
            <a:pPr lvl="0" rtl="0">
              <a:spcBef>
                <a:spcPts val="600"/>
              </a:spcBef>
              <a:buNone/>
            </a:pPr>
            <a:r>
              <a:rPr b="1" lang="en-GB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cluster_dair   = https://swift.dair-atir.canarie.ca:8080/v1/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b="1" lang="en-GB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key            = secret_key</a:t>
            </a:r>
          </a:p>
          <a:p>
            <a:pPr lvl="0" rtl="0">
              <a:spcBef>
                <a:spcPts val="600"/>
              </a:spcBef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spcBef>
                <a:spcPts val="600"/>
              </a:spcBef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0" y="-5525"/>
            <a:ext cx="3744600" cy="980100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r">
              <a:spcBef>
                <a:spcPts val="0"/>
              </a:spcBef>
              <a:buSzPct val="25000"/>
              <a:buNone/>
            </a:pPr>
            <a:r>
              <a:rPr b="1"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 1: Cloud Admin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6" name="Shape 2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/>
          <p:nvPr/>
        </p:nvSpPr>
        <p:spPr>
          <a:xfrm>
            <a:off x="2873267" y="6361307"/>
            <a:ext cx="509399" cy="509399"/>
          </a:xfrm>
          <a:prstGeom prst="rtTriangle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-62871" y="6361307"/>
            <a:ext cx="2942399" cy="509399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Shape 2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254" y="6375094"/>
            <a:ext cx="464099" cy="4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/>
          <p:nvPr/>
        </p:nvSpPr>
        <p:spPr>
          <a:xfrm>
            <a:off x="641297" y="6423946"/>
            <a:ext cx="2894099" cy="338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GB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@cybera</a:t>
            </a:r>
          </a:p>
        </p:txBody>
      </p:sp>
      <p:pic>
        <p:nvPicPr>
          <p:cNvPr id="281" name="Shape 2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8751" y="5660823"/>
            <a:ext cx="2142899" cy="7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/>
          <p:nvPr/>
        </p:nvSpPr>
        <p:spPr>
          <a:xfrm>
            <a:off x="940650" y="1350600"/>
            <a:ext cx="7262700" cy="415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b="1" lang="en-GB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 source cybera_openrc.sh</a:t>
            </a:r>
            <a:br>
              <a:rPr b="1" lang="en-GB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</a:p>
          <a:p>
            <a:pPr lvl="0" rtl="0">
              <a:spcBef>
                <a:spcPts val="600"/>
              </a:spcBef>
              <a:buNone/>
            </a:pPr>
            <a:r>
              <a:rPr b="1" lang="en-GB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 swift post -t '//cybera_dair/</a:t>
            </a:r>
            <a:r>
              <a:rPr b="1" lang="en-GB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dair</a:t>
            </a:r>
            <a:r>
              <a:rPr b="1" lang="en-GB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/AUTH_uuid/my_container' \</a:t>
            </a:r>
            <a:br>
              <a:rPr b="1" lang="en-GB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1" lang="en-GB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         -k another_secret_key                          \</a:t>
            </a:r>
            <a:br>
              <a:rPr b="1" lang="en-GB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1" lang="en-GB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         my_container</a:t>
            </a:r>
            <a:br>
              <a:rPr b="1" lang="en-GB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b="1" lang="en-GB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b="1" lang="en-GB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1" lang="en-GB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 source dair_openrc.sh</a:t>
            </a:r>
            <a:br>
              <a:rPr b="1" lang="en-GB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b="1" lang="en-GB" sz="16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1" lang="en-GB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$ swift post -t '//cybera_dair/</a:t>
            </a:r>
            <a:r>
              <a:rPr b="1" lang="en-GB" sz="16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cybera</a:t>
            </a:r>
            <a:r>
              <a:rPr b="1" lang="en-GB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/AUTH_uuid/my_container' \</a:t>
            </a:r>
            <a:br>
              <a:rPr b="1" lang="en-GB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1" lang="en-GB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       -k another_secret_key                            \</a:t>
            </a:r>
            <a:br>
              <a:rPr b="1" lang="en-GB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1" lang="en-GB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       my_container</a:t>
            </a:r>
            <a:br>
              <a:rPr b="1" lang="en-GB" sz="16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</a:p>
        </p:txBody>
      </p:sp>
      <p:sp>
        <p:nvSpPr>
          <p:cNvPr id="283" name="Shape 283"/>
          <p:cNvSpPr/>
          <p:nvPr/>
        </p:nvSpPr>
        <p:spPr>
          <a:xfrm>
            <a:off x="0" y="-5525"/>
            <a:ext cx="3744600" cy="980100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r">
              <a:spcBef>
                <a:spcPts val="0"/>
              </a:spcBef>
              <a:buSzPct val="25000"/>
              <a:buNone/>
            </a:pPr>
            <a:r>
              <a:rPr b="1"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 2: User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90" name="Shape 2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Shape 291"/>
          <p:cNvSpPr/>
          <p:nvPr/>
        </p:nvSpPr>
        <p:spPr>
          <a:xfrm>
            <a:off x="2873267" y="6361307"/>
            <a:ext cx="509399" cy="509399"/>
          </a:xfrm>
          <a:prstGeom prst="rtTriangle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Shape 292"/>
          <p:cNvSpPr/>
          <p:nvPr/>
        </p:nvSpPr>
        <p:spPr>
          <a:xfrm>
            <a:off x="-62871" y="6361307"/>
            <a:ext cx="2942399" cy="509399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Shape 2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254" y="6375094"/>
            <a:ext cx="464099" cy="4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 txBox="1"/>
          <p:nvPr/>
        </p:nvSpPr>
        <p:spPr>
          <a:xfrm>
            <a:off x="641297" y="6423946"/>
            <a:ext cx="2894099" cy="338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GB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@cybera</a:t>
            </a:r>
          </a:p>
        </p:txBody>
      </p:sp>
      <p:pic>
        <p:nvPicPr>
          <p:cNvPr id="295" name="Shape 2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8751" y="5660823"/>
            <a:ext cx="2142899" cy="7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 txBox="1"/>
          <p:nvPr/>
        </p:nvSpPr>
        <p:spPr>
          <a:xfrm>
            <a:off x="940650" y="976700"/>
            <a:ext cx="7262700" cy="415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lang="en-GB" sz="2400">
                <a:solidFill>
                  <a:srgbClr val="FFFFFF"/>
                </a:solidFill>
              </a:rPr>
              <a:t>That's it.</a:t>
            </a:r>
          </a:p>
          <a:p>
            <a:pPr lvl="0" rtl="0">
              <a:spcBef>
                <a:spcPts val="60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97" name="Shape 297"/>
          <p:cNvSpPr/>
          <p:nvPr/>
        </p:nvSpPr>
        <p:spPr>
          <a:xfrm>
            <a:off x="0" y="-5525"/>
            <a:ext cx="3744600" cy="980100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r">
              <a:spcBef>
                <a:spcPts val="0"/>
              </a:spcBef>
              <a:buSzPct val="25000"/>
              <a:buNone/>
            </a:pPr>
            <a:r>
              <a:rPr b="1"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OpenStack Swift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04" name="Shape 3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/>
          <p:nvPr/>
        </p:nvSpPr>
        <p:spPr>
          <a:xfrm>
            <a:off x="2873267" y="6361307"/>
            <a:ext cx="509399" cy="509399"/>
          </a:xfrm>
          <a:prstGeom prst="rtTriangle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Shape 306"/>
          <p:cNvSpPr/>
          <p:nvPr/>
        </p:nvSpPr>
        <p:spPr>
          <a:xfrm>
            <a:off x="-62871" y="6361307"/>
            <a:ext cx="2942399" cy="509399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Shape 3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254" y="6375094"/>
            <a:ext cx="464099" cy="4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Shape 308"/>
          <p:cNvSpPr txBox="1"/>
          <p:nvPr/>
        </p:nvSpPr>
        <p:spPr>
          <a:xfrm>
            <a:off x="641297" y="6423946"/>
            <a:ext cx="2894099" cy="338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GB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@cybera</a:t>
            </a:r>
          </a:p>
        </p:txBody>
      </p:sp>
      <p:pic>
        <p:nvPicPr>
          <p:cNvPr id="309" name="Shape 3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8751" y="5660823"/>
            <a:ext cx="2142899" cy="7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Shape 310"/>
          <p:cNvSpPr txBox="1"/>
          <p:nvPr/>
        </p:nvSpPr>
        <p:spPr>
          <a:xfrm>
            <a:off x="940650" y="976700"/>
            <a:ext cx="7262700" cy="150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lang="en-GB" sz="2400">
                <a:solidFill>
                  <a:srgbClr val="FFFFFF"/>
                </a:solidFill>
              </a:rPr>
              <a:t>One Way</a:t>
            </a:r>
          </a:p>
        </p:txBody>
      </p:sp>
      <p:sp>
        <p:nvSpPr>
          <p:cNvPr id="311" name="Shape 311"/>
          <p:cNvSpPr/>
          <p:nvPr/>
        </p:nvSpPr>
        <p:spPr>
          <a:xfrm>
            <a:off x="0" y="-5525"/>
            <a:ext cx="3744600" cy="980100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r">
              <a:spcBef>
                <a:spcPts val="0"/>
              </a:spcBef>
              <a:buSzPct val="25000"/>
              <a:buNone/>
            </a:pPr>
            <a:r>
              <a:rPr b="1"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Flexibility</a:t>
            </a:r>
          </a:p>
        </p:txBody>
      </p:sp>
      <p:pic>
        <p:nvPicPr>
          <p:cNvPr id="312" name="Shape 3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4425" y="2481825"/>
            <a:ext cx="1468850" cy="1391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18750" y="2481825"/>
            <a:ext cx="1468850" cy="13914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" name="Shape 314"/>
          <p:cNvCxnSpPr/>
          <p:nvPr/>
        </p:nvCxnSpPr>
        <p:spPr>
          <a:xfrm flipH="1" rot="10800000">
            <a:off x="3239301" y="3168413"/>
            <a:ext cx="2813399" cy="18299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21" name="Shape 3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Shape 322"/>
          <p:cNvSpPr/>
          <p:nvPr/>
        </p:nvSpPr>
        <p:spPr>
          <a:xfrm>
            <a:off x="2873267" y="6361307"/>
            <a:ext cx="509399" cy="509399"/>
          </a:xfrm>
          <a:prstGeom prst="rtTriangle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-62871" y="6361307"/>
            <a:ext cx="2942399" cy="509399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Shape 3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254" y="6375094"/>
            <a:ext cx="464099" cy="4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 txBox="1"/>
          <p:nvPr/>
        </p:nvSpPr>
        <p:spPr>
          <a:xfrm>
            <a:off x="641297" y="6423946"/>
            <a:ext cx="2894099" cy="338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GB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@cybera</a:t>
            </a:r>
          </a:p>
        </p:txBody>
      </p:sp>
      <p:pic>
        <p:nvPicPr>
          <p:cNvPr id="326" name="Shape 3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8751" y="5660823"/>
            <a:ext cx="2142899" cy="7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 txBox="1"/>
          <p:nvPr/>
        </p:nvSpPr>
        <p:spPr>
          <a:xfrm>
            <a:off x="940650" y="976700"/>
            <a:ext cx="7262700" cy="150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lang="en-GB" sz="2400">
                <a:solidFill>
                  <a:srgbClr val="FFFFFF"/>
                </a:solidFill>
              </a:rPr>
              <a:t>Two Way</a:t>
            </a:r>
          </a:p>
        </p:txBody>
      </p:sp>
      <p:sp>
        <p:nvSpPr>
          <p:cNvPr id="328" name="Shape 328"/>
          <p:cNvSpPr/>
          <p:nvPr/>
        </p:nvSpPr>
        <p:spPr>
          <a:xfrm>
            <a:off x="0" y="-5525"/>
            <a:ext cx="3744600" cy="980100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r">
              <a:spcBef>
                <a:spcPts val="0"/>
              </a:spcBef>
              <a:buSzPct val="25000"/>
              <a:buNone/>
            </a:pPr>
            <a:r>
              <a:rPr b="1"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Flexibility</a:t>
            </a:r>
          </a:p>
        </p:txBody>
      </p:sp>
      <p:pic>
        <p:nvPicPr>
          <p:cNvPr id="329" name="Shape 3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4425" y="2481825"/>
            <a:ext cx="1468850" cy="1391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18750" y="2481825"/>
            <a:ext cx="1468850" cy="13914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1" name="Shape 331"/>
          <p:cNvCxnSpPr/>
          <p:nvPr/>
        </p:nvCxnSpPr>
        <p:spPr>
          <a:xfrm flipH="1" rot="10800000">
            <a:off x="3239301" y="3168413"/>
            <a:ext cx="2813399" cy="18299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lg" w="lg" type="triangl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4">
            <a:alphaModFix/>
          </a:blip>
          <a:srcRect b="-9319" l="0" r="15203" t="9320"/>
          <a:stretch/>
        </p:blipFill>
        <p:spPr>
          <a:xfrm>
            <a:off x="0" y="445031"/>
            <a:ext cx="9144000" cy="685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228000" y="85975"/>
            <a:ext cx="6591899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38" name="Shape 3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/>
          <p:nvPr/>
        </p:nvSpPr>
        <p:spPr>
          <a:xfrm>
            <a:off x="2873267" y="6361307"/>
            <a:ext cx="509399" cy="509399"/>
          </a:xfrm>
          <a:prstGeom prst="rtTriangle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Shape 340"/>
          <p:cNvSpPr/>
          <p:nvPr/>
        </p:nvSpPr>
        <p:spPr>
          <a:xfrm>
            <a:off x="-62871" y="6361307"/>
            <a:ext cx="2942399" cy="509399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Shape 3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254" y="6375094"/>
            <a:ext cx="464099" cy="4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Shape 342"/>
          <p:cNvSpPr txBox="1"/>
          <p:nvPr/>
        </p:nvSpPr>
        <p:spPr>
          <a:xfrm>
            <a:off x="641297" y="6423946"/>
            <a:ext cx="2894099" cy="338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GB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@cybera</a:t>
            </a:r>
          </a:p>
        </p:txBody>
      </p:sp>
      <p:pic>
        <p:nvPicPr>
          <p:cNvPr id="343" name="Shape 3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8751" y="5660823"/>
            <a:ext cx="2142899" cy="7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Shape 344"/>
          <p:cNvSpPr txBox="1"/>
          <p:nvPr/>
        </p:nvSpPr>
        <p:spPr>
          <a:xfrm>
            <a:off x="940650" y="976700"/>
            <a:ext cx="7262700" cy="150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lang="en-GB" sz="2400">
                <a:solidFill>
                  <a:srgbClr val="FFFFFF"/>
                </a:solidFill>
              </a:rPr>
              <a:t>Three Way</a:t>
            </a:r>
          </a:p>
        </p:txBody>
      </p:sp>
      <p:sp>
        <p:nvSpPr>
          <p:cNvPr id="345" name="Shape 345"/>
          <p:cNvSpPr/>
          <p:nvPr/>
        </p:nvSpPr>
        <p:spPr>
          <a:xfrm>
            <a:off x="0" y="-5525"/>
            <a:ext cx="3744600" cy="980100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r">
              <a:spcBef>
                <a:spcPts val="0"/>
              </a:spcBef>
              <a:buSzPct val="25000"/>
              <a:buNone/>
            </a:pPr>
            <a:r>
              <a:rPr b="1"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Flexibility</a:t>
            </a:r>
          </a:p>
        </p:txBody>
      </p:sp>
      <p:pic>
        <p:nvPicPr>
          <p:cNvPr id="346" name="Shape 3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4425" y="2481825"/>
            <a:ext cx="1468850" cy="1391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Shape 3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18750" y="2481825"/>
            <a:ext cx="1468850" cy="13914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8" name="Shape 348"/>
          <p:cNvCxnSpPr/>
          <p:nvPr/>
        </p:nvCxnSpPr>
        <p:spPr>
          <a:xfrm flipH="1" rot="10800000">
            <a:off x="3239301" y="3168413"/>
            <a:ext cx="2813399" cy="18299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349" name="Shape 3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11575" y="4568875"/>
            <a:ext cx="1468850" cy="13914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0" name="Shape 350"/>
          <p:cNvCxnSpPr/>
          <p:nvPr/>
        </p:nvCxnSpPr>
        <p:spPr>
          <a:xfrm>
            <a:off x="2312825" y="4053400"/>
            <a:ext cx="1323300" cy="9894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lg" w="lg" type="triangle"/>
            <a:tailEnd len="lg" w="lg" type="none"/>
          </a:ln>
        </p:spPr>
      </p:cxnSp>
      <p:cxnSp>
        <p:nvCxnSpPr>
          <p:cNvPr id="351" name="Shape 351"/>
          <p:cNvCxnSpPr/>
          <p:nvPr/>
        </p:nvCxnSpPr>
        <p:spPr>
          <a:xfrm flipH="1" rot="10800000">
            <a:off x="5615150" y="4089174"/>
            <a:ext cx="1311299" cy="10491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lg" w="lg" type="triangle"/>
            <a:tailEnd len="lg" w="lg" type="none"/>
          </a:ln>
        </p:spPr>
      </p:cxn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7" name="Shape 35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58" name="Shape 3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Shape 359"/>
          <p:cNvSpPr/>
          <p:nvPr/>
        </p:nvSpPr>
        <p:spPr>
          <a:xfrm>
            <a:off x="2873267" y="6361307"/>
            <a:ext cx="509399" cy="509399"/>
          </a:xfrm>
          <a:prstGeom prst="rtTriangle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Shape 360"/>
          <p:cNvSpPr/>
          <p:nvPr/>
        </p:nvSpPr>
        <p:spPr>
          <a:xfrm>
            <a:off x="-62871" y="6361307"/>
            <a:ext cx="2942399" cy="509399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Shape 3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254" y="6375094"/>
            <a:ext cx="464099" cy="4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Shape 362"/>
          <p:cNvSpPr txBox="1"/>
          <p:nvPr/>
        </p:nvSpPr>
        <p:spPr>
          <a:xfrm>
            <a:off x="641297" y="6423946"/>
            <a:ext cx="2894099" cy="338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GB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@cybera</a:t>
            </a:r>
          </a:p>
        </p:txBody>
      </p:sp>
      <p:pic>
        <p:nvPicPr>
          <p:cNvPr id="363" name="Shape 3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8751" y="5660823"/>
            <a:ext cx="2142899" cy="7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Shape 364"/>
          <p:cNvSpPr txBox="1"/>
          <p:nvPr/>
        </p:nvSpPr>
        <p:spPr>
          <a:xfrm>
            <a:off x="940650" y="976700"/>
            <a:ext cx="7262700" cy="415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lang="en-GB" sz="2400">
                <a:solidFill>
                  <a:srgbClr val="FFFFFF"/>
                </a:solidFill>
              </a:rPr>
              <a:t>n Way</a:t>
            </a:r>
          </a:p>
          <a:p>
            <a:pPr lvl="0" rtl="0">
              <a:spcBef>
                <a:spcPts val="60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65" name="Shape 365"/>
          <p:cNvSpPr/>
          <p:nvPr/>
        </p:nvSpPr>
        <p:spPr>
          <a:xfrm>
            <a:off x="0" y="-5525"/>
            <a:ext cx="3744600" cy="980100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r">
              <a:spcBef>
                <a:spcPts val="0"/>
              </a:spcBef>
              <a:buSzPct val="25000"/>
              <a:buNone/>
            </a:pPr>
            <a:r>
              <a:rPr b="1"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Flexibility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72" name="Shape 3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Shape 373"/>
          <p:cNvSpPr/>
          <p:nvPr/>
        </p:nvSpPr>
        <p:spPr>
          <a:xfrm>
            <a:off x="2873267" y="6361307"/>
            <a:ext cx="509399" cy="509399"/>
          </a:xfrm>
          <a:prstGeom prst="rtTriangle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Shape 374"/>
          <p:cNvSpPr/>
          <p:nvPr/>
        </p:nvSpPr>
        <p:spPr>
          <a:xfrm>
            <a:off x="-62871" y="6361307"/>
            <a:ext cx="2942399" cy="509399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5" name="Shape 3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254" y="6375094"/>
            <a:ext cx="464099" cy="4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Shape 376"/>
          <p:cNvSpPr txBox="1"/>
          <p:nvPr/>
        </p:nvSpPr>
        <p:spPr>
          <a:xfrm>
            <a:off x="641297" y="6423946"/>
            <a:ext cx="2894099" cy="338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GB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@cybera</a:t>
            </a:r>
          </a:p>
        </p:txBody>
      </p:sp>
      <p:pic>
        <p:nvPicPr>
          <p:cNvPr id="377" name="Shape 3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8751" y="5660823"/>
            <a:ext cx="2142899" cy="7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Shape 378"/>
          <p:cNvSpPr txBox="1"/>
          <p:nvPr/>
        </p:nvSpPr>
        <p:spPr>
          <a:xfrm>
            <a:off x="940650" y="976700"/>
            <a:ext cx="7262700" cy="415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lang="en-GB" sz="2400">
                <a:solidFill>
                  <a:srgbClr val="FFFFFF"/>
                </a:solidFill>
              </a:rPr>
              <a:t>Limitations and Requirements</a:t>
            </a:r>
          </a:p>
          <a:p>
            <a:pPr lvl="0" rtl="0">
              <a:spcBef>
                <a:spcPts val="60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79" name="Shape 379"/>
          <p:cNvSpPr/>
          <p:nvPr/>
        </p:nvSpPr>
        <p:spPr>
          <a:xfrm>
            <a:off x="0" y="-5525"/>
            <a:ext cx="3744600" cy="980100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r">
              <a:spcBef>
                <a:spcPts val="0"/>
              </a:spcBef>
              <a:buSzPct val="25000"/>
              <a:buNone/>
            </a:pPr>
            <a:r>
              <a:rPr b="1"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Limitations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86" name="Shape 3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Shape 387"/>
          <p:cNvSpPr/>
          <p:nvPr/>
        </p:nvSpPr>
        <p:spPr>
          <a:xfrm>
            <a:off x="2873267" y="6361307"/>
            <a:ext cx="509399" cy="509399"/>
          </a:xfrm>
          <a:prstGeom prst="rtTriangle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Shape 388"/>
          <p:cNvSpPr/>
          <p:nvPr/>
        </p:nvSpPr>
        <p:spPr>
          <a:xfrm>
            <a:off x="-62871" y="6361307"/>
            <a:ext cx="2942399" cy="509399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9" name="Shape 3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254" y="6375094"/>
            <a:ext cx="464099" cy="4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Shape 390"/>
          <p:cNvSpPr txBox="1"/>
          <p:nvPr/>
        </p:nvSpPr>
        <p:spPr>
          <a:xfrm>
            <a:off x="641297" y="6423946"/>
            <a:ext cx="2894099" cy="338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GB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@cybera</a:t>
            </a:r>
          </a:p>
        </p:txBody>
      </p:sp>
      <p:pic>
        <p:nvPicPr>
          <p:cNvPr id="391" name="Shape 3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8751" y="5660823"/>
            <a:ext cx="2142899" cy="7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Shape 392"/>
          <p:cNvSpPr txBox="1"/>
          <p:nvPr/>
        </p:nvSpPr>
        <p:spPr>
          <a:xfrm>
            <a:off x="940650" y="976700"/>
            <a:ext cx="7262700" cy="415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600"/>
              </a:spcBef>
              <a:buClr>
                <a:srgbClr val="FFFFFF"/>
              </a:buClr>
              <a:buSzPct val="100000"/>
              <a:buChar char="●"/>
            </a:pPr>
            <a:r>
              <a:rPr lang="en-GB" sz="2400">
                <a:solidFill>
                  <a:srgbClr val="FFFFFF"/>
                </a:solidFill>
              </a:rPr>
              <a:t>Must use Swift (sorry Ceph)</a:t>
            </a:r>
          </a:p>
          <a:p>
            <a:pPr indent="-381000" lvl="0" marL="457200" rtl="0">
              <a:lnSpc>
                <a:spcPct val="150000"/>
              </a:lnSpc>
              <a:spcBef>
                <a:spcPts val="600"/>
              </a:spcBef>
              <a:buClr>
                <a:srgbClr val="FFFFFF"/>
              </a:buClr>
              <a:buSzPct val="100000"/>
              <a:buChar char="●"/>
            </a:pPr>
            <a:r>
              <a:rPr lang="en-GB" sz="2400">
                <a:solidFill>
                  <a:srgbClr val="FFFFFF"/>
                </a:solidFill>
              </a:rPr>
              <a:t>Storage Nodes must have outbound access</a:t>
            </a:r>
          </a:p>
          <a:p>
            <a:pPr indent="-381000" lvl="0" marL="457200" rtl="0">
              <a:lnSpc>
                <a:spcPct val="150000"/>
              </a:lnSpc>
              <a:spcBef>
                <a:spcPts val="600"/>
              </a:spcBef>
              <a:buClr>
                <a:srgbClr val="FFFFFF"/>
              </a:buClr>
              <a:buSzPct val="100000"/>
              <a:buChar char="●"/>
            </a:pPr>
            <a:r>
              <a:rPr lang="en-GB" sz="2400">
                <a:solidFill>
                  <a:srgbClr val="FFFFFF"/>
                </a:solidFill>
              </a:rPr>
              <a:t>Synchronization is not parallel (yet)</a:t>
            </a:r>
          </a:p>
          <a:p>
            <a:pPr indent="-381000" lvl="0" marL="457200" rtl="0">
              <a:lnSpc>
                <a:spcPct val="150000"/>
              </a:lnSpc>
              <a:spcBef>
                <a:spcPts val="600"/>
              </a:spcBef>
              <a:buClr>
                <a:srgbClr val="FFFFFF"/>
              </a:buClr>
              <a:buSzPct val="100000"/>
              <a:buChar char="●"/>
            </a:pPr>
            <a:r>
              <a:rPr lang="en-GB" sz="2400">
                <a:solidFill>
                  <a:srgbClr val="FFFFFF"/>
                </a:solidFill>
              </a:rPr>
              <a:t>Bug with deleting objects (Juno+)</a:t>
            </a:r>
          </a:p>
          <a:p>
            <a:pPr indent="-381000" lvl="0" marL="457200" rtl="0">
              <a:lnSpc>
                <a:spcPct val="150000"/>
              </a:lnSpc>
              <a:spcBef>
                <a:spcPts val="600"/>
              </a:spcBef>
              <a:buClr>
                <a:srgbClr val="FFFFFF"/>
              </a:buClr>
              <a:buSzPct val="100000"/>
              <a:buChar char="●"/>
            </a:pPr>
            <a:r>
              <a:rPr lang="en-GB" sz="2400">
                <a:solidFill>
                  <a:srgbClr val="FFFFFF"/>
                </a:solidFill>
              </a:rPr>
              <a:t>Deleted objects are not resynced</a:t>
            </a:r>
          </a:p>
        </p:txBody>
      </p:sp>
      <p:sp>
        <p:nvSpPr>
          <p:cNvPr id="393" name="Shape 393"/>
          <p:cNvSpPr/>
          <p:nvPr/>
        </p:nvSpPr>
        <p:spPr>
          <a:xfrm>
            <a:off x="0" y="-5525"/>
            <a:ext cx="3744600" cy="980100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r">
              <a:spcBef>
                <a:spcPts val="0"/>
              </a:spcBef>
              <a:buSzPct val="25000"/>
              <a:buNone/>
            </a:pPr>
            <a:r>
              <a:rPr b="1"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Limitations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9" name="Shape 39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00" name="Shape 4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Shape 401"/>
          <p:cNvSpPr/>
          <p:nvPr/>
        </p:nvSpPr>
        <p:spPr>
          <a:xfrm>
            <a:off x="2873267" y="6361307"/>
            <a:ext cx="509399" cy="509399"/>
          </a:xfrm>
          <a:prstGeom prst="rtTriangle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Shape 402"/>
          <p:cNvSpPr/>
          <p:nvPr/>
        </p:nvSpPr>
        <p:spPr>
          <a:xfrm>
            <a:off x="-62871" y="6361307"/>
            <a:ext cx="2942399" cy="509399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3" name="Shape 4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254" y="6375094"/>
            <a:ext cx="464099" cy="4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Shape 404"/>
          <p:cNvSpPr txBox="1"/>
          <p:nvPr/>
        </p:nvSpPr>
        <p:spPr>
          <a:xfrm>
            <a:off x="641297" y="6423946"/>
            <a:ext cx="2894099" cy="338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GB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@cybera</a:t>
            </a:r>
          </a:p>
        </p:txBody>
      </p:sp>
      <p:pic>
        <p:nvPicPr>
          <p:cNvPr id="405" name="Shape 4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8751" y="5660823"/>
            <a:ext cx="2142899" cy="7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Shape 406"/>
          <p:cNvSpPr txBox="1"/>
          <p:nvPr/>
        </p:nvSpPr>
        <p:spPr>
          <a:xfrm>
            <a:off x="940650" y="976700"/>
            <a:ext cx="7262700" cy="415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600"/>
              </a:spcBef>
              <a:buClr>
                <a:srgbClr val="FFFFFF"/>
              </a:buClr>
              <a:buSzPct val="100000"/>
              <a:buChar char="●"/>
            </a:pPr>
            <a:r>
              <a:rPr lang="en-GB" sz="2400">
                <a:solidFill>
                  <a:srgbClr val="FFFFFF"/>
                </a:solidFill>
              </a:rPr>
              <a:t>Simple to set up</a:t>
            </a:r>
          </a:p>
          <a:p>
            <a:pPr indent="-381000" lvl="0" marL="457200" rtl="0">
              <a:lnSpc>
                <a:spcPct val="150000"/>
              </a:lnSpc>
              <a:spcBef>
                <a:spcPts val="600"/>
              </a:spcBef>
              <a:buClr>
                <a:srgbClr val="FFFFFF"/>
              </a:buClr>
              <a:buSzPct val="100000"/>
              <a:buChar char="●"/>
            </a:pPr>
            <a:r>
              <a:rPr lang="en-GB" sz="2400">
                <a:solidFill>
                  <a:srgbClr val="FFFFFF"/>
                </a:solidFill>
              </a:rPr>
              <a:t>Works very well once patched</a:t>
            </a:r>
          </a:p>
          <a:p>
            <a:pPr indent="-381000" lvl="0" marL="457200" rtl="0">
              <a:lnSpc>
                <a:spcPct val="150000"/>
              </a:lnSpc>
              <a:spcBef>
                <a:spcPts val="600"/>
              </a:spcBef>
              <a:buClr>
                <a:srgbClr val="FFFFFF"/>
              </a:buClr>
              <a:buSzPct val="100000"/>
              <a:buChar char="●"/>
            </a:pPr>
            <a:r>
              <a:rPr lang="en-GB" sz="2400">
                <a:solidFill>
                  <a:srgbClr val="FFFFFF"/>
                </a:solidFill>
              </a:rPr>
              <a:t>Large objects can be awkward</a:t>
            </a:r>
          </a:p>
        </p:txBody>
      </p:sp>
      <p:sp>
        <p:nvSpPr>
          <p:cNvPr id="407" name="Shape 407"/>
          <p:cNvSpPr/>
          <p:nvPr/>
        </p:nvSpPr>
        <p:spPr>
          <a:xfrm>
            <a:off x="0" y="-5525"/>
            <a:ext cx="3744600" cy="980100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r">
              <a:spcBef>
                <a:spcPts val="0"/>
              </a:spcBef>
              <a:buSzPct val="25000"/>
              <a:buNone/>
            </a:pPr>
            <a:r>
              <a:rPr b="1"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Our Experience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3" name="Shape 41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14" name="Shape 4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Shape 415"/>
          <p:cNvSpPr/>
          <p:nvPr/>
        </p:nvSpPr>
        <p:spPr>
          <a:xfrm>
            <a:off x="2873267" y="6361307"/>
            <a:ext cx="509399" cy="509399"/>
          </a:xfrm>
          <a:prstGeom prst="rtTriangle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Shape 416"/>
          <p:cNvSpPr/>
          <p:nvPr/>
        </p:nvSpPr>
        <p:spPr>
          <a:xfrm>
            <a:off x="-62871" y="6361307"/>
            <a:ext cx="2942399" cy="509399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7" name="Shape 4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254" y="6375094"/>
            <a:ext cx="464099" cy="4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Shape 418"/>
          <p:cNvSpPr txBox="1"/>
          <p:nvPr/>
        </p:nvSpPr>
        <p:spPr>
          <a:xfrm>
            <a:off x="641297" y="6423946"/>
            <a:ext cx="2894099" cy="338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GB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@cybera</a:t>
            </a:r>
          </a:p>
        </p:txBody>
      </p:sp>
      <p:pic>
        <p:nvPicPr>
          <p:cNvPr id="419" name="Shape 4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8751" y="5660823"/>
            <a:ext cx="2142899" cy="7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Shape 420"/>
          <p:cNvSpPr txBox="1"/>
          <p:nvPr/>
        </p:nvSpPr>
        <p:spPr>
          <a:xfrm>
            <a:off x="940650" y="976700"/>
            <a:ext cx="7262700" cy="415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600"/>
              </a:spcBef>
              <a:buClr>
                <a:srgbClr val="FFFFFF"/>
              </a:buClr>
              <a:buSzPct val="100000"/>
              <a:buChar char="●"/>
            </a:pPr>
            <a:r>
              <a:rPr lang="en-GB" sz="2400">
                <a:solidFill>
                  <a:srgbClr val="FFFFFF"/>
                </a:solidFill>
              </a:rPr>
              <a:t>Offsite backup</a:t>
            </a:r>
          </a:p>
          <a:p>
            <a:pPr indent="-381000" lvl="0" marL="457200" rtl="0">
              <a:lnSpc>
                <a:spcPct val="150000"/>
              </a:lnSpc>
              <a:spcBef>
                <a:spcPts val="600"/>
              </a:spcBef>
              <a:buClr>
                <a:srgbClr val="FFFFFF"/>
              </a:buClr>
              <a:buSzPct val="100000"/>
              <a:buChar char="●"/>
            </a:pPr>
            <a:r>
              <a:rPr lang="en-GB" sz="2400">
                <a:solidFill>
                  <a:schemeClr val="lt1"/>
                </a:solidFill>
              </a:rPr>
              <a:t>Datasets</a:t>
            </a:r>
          </a:p>
          <a:p>
            <a:pPr indent="-381000" lvl="0" marL="457200" rtl="0">
              <a:lnSpc>
                <a:spcPct val="150000"/>
              </a:lnSpc>
              <a:spcBef>
                <a:spcPts val="600"/>
              </a:spcBef>
              <a:buClr>
                <a:srgbClr val="FFFFFF"/>
              </a:buClr>
              <a:buSzPct val="100000"/>
              <a:buChar char="●"/>
            </a:pPr>
            <a:r>
              <a:rPr lang="en-GB" sz="2400">
                <a:solidFill>
                  <a:srgbClr val="FFFFFF"/>
                </a:solidFill>
              </a:rPr>
              <a:t>"Poor-man's" CDN</a:t>
            </a:r>
          </a:p>
          <a:p>
            <a:pPr indent="-381000" lvl="0" marL="457200" rtl="0">
              <a:lnSpc>
                <a:spcPct val="150000"/>
              </a:lnSpc>
              <a:spcBef>
                <a:spcPts val="600"/>
              </a:spcBef>
              <a:buClr>
                <a:srgbClr val="FFFFFF"/>
              </a:buClr>
              <a:buSzPct val="100000"/>
              <a:buChar char="●"/>
            </a:pPr>
            <a:r>
              <a:rPr lang="en-GB" sz="2400">
                <a:solidFill>
                  <a:srgbClr val="FFFFFF"/>
                </a:solidFill>
              </a:rPr>
              <a:t>"Poor-man's" key / value store (AP in CAP)</a:t>
            </a:r>
          </a:p>
          <a:p>
            <a:pPr indent="-381000" lvl="0" marL="457200" rtl="0">
              <a:lnSpc>
                <a:spcPct val="150000"/>
              </a:lnSpc>
              <a:spcBef>
                <a:spcPts val="600"/>
              </a:spcBef>
              <a:buClr>
                <a:srgbClr val="FFFFFF"/>
              </a:buClr>
              <a:buSzPct val="100000"/>
              <a:buChar char="●"/>
            </a:pPr>
            <a:r>
              <a:rPr lang="en-GB" sz="2400">
                <a:solidFill>
                  <a:srgbClr val="FFFFFF"/>
                </a:solidFill>
              </a:rPr>
              <a:t>Swift is a foundation component</a:t>
            </a:r>
          </a:p>
        </p:txBody>
      </p:sp>
      <p:sp>
        <p:nvSpPr>
          <p:cNvPr id="421" name="Shape 421"/>
          <p:cNvSpPr/>
          <p:nvPr/>
        </p:nvSpPr>
        <p:spPr>
          <a:xfrm>
            <a:off x="0" y="-5525"/>
            <a:ext cx="3744600" cy="980100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r">
              <a:spcBef>
                <a:spcPts val="0"/>
              </a:spcBef>
              <a:buSzPct val="25000"/>
              <a:buNone/>
            </a:pPr>
            <a:r>
              <a:rPr b="1"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Uses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7" name="Shape 42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28" name="Shape 4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Shape 429"/>
          <p:cNvSpPr/>
          <p:nvPr/>
        </p:nvSpPr>
        <p:spPr>
          <a:xfrm>
            <a:off x="2873267" y="6361307"/>
            <a:ext cx="509399" cy="509399"/>
          </a:xfrm>
          <a:prstGeom prst="rtTriangle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Shape 430"/>
          <p:cNvSpPr/>
          <p:nvPr/>
        </p:nvSpPr>
        <p:spPr>
          <a:xfrm>
            <a:off x="-62871" y="6361307"/>
            <a:ext cx="2942399" cy="509399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1" name="Shape 4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254" y="6375094"/>
            <a:ext cx="464099" cy="4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Shape 432"/>
          <p:cNvSpPr txBox="1"/>
          <p:nvPr/>
        </p:nvSpPr>
        <p:spPr>
          <a:xfrm>
            <a:off x="641297" y="6423946"/>
            <a:ext cx="2894099" cy="338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GB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@cybera</a:t>
            </a:r>
          </a:p>
        </p:txBody>
      </p:sp>
      <p:pic>
        <p:nvPicPr>
          <p:cNvPr id="433" name="Shape 4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8751" y="5660823"/>
            <a:ext cx="2142899" cy="7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Shape 434"/>
          <p:cNvSpPr txBox="1"/>
          <p:nvPr/>
        </p:nvSpPr>
        <p:spPr>
          <a:xfrm>
            <a:off x="940650" y="976700"/>
            <a:ext cx="7262700" cy="415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600"/>
              </a:spcBef>
              <a:buClr>
                <a:srgbClr val="FFFFFF"/>
              </a:buClr>
              <a:buSzPct val="100000"/>
              <a:buChar char="●"/>
            </a:pPr>
            <a:r>
              <a:rPr lang="en-GB" sz="2400">
                <a:solidFill>
                  <a:srgbClr val="FFFFFF"/>
                </a:solidFill>
              </a:rPr>
              <a:t>Word of mouth</a:t>
            </a:r>
          </a:p>
          <a:p>
            <a:pPr indent="-381000" lvl="0" marL="457200" rtl="0">
              <a:lnSpc>
                <a:spcPct val="150000"/>
              </a:lnSpc>
              <a:spcBef>
                <a:spcPts val="600"/>
              </a:spcBef>
              <a:buClr>
                <a:srgbClr val="FFFFFF"/>
              </a:buClr>
              <a:buSzPct val="100000"/>
              <a:buChar char="●"/>
            </a:pPr>
            <a:r>
              <a:rPr lang="en-GB" sz="2400">
                <a:solidFill>
                  <a:srgbClr val="FFFFFF"/>
                </a:solidFill>
              </a:rPr>
              <a:t>Great idea</a:t>
            </a:r>
          </a:p>
          <a:p>
            <a:pPr indent="-381000" lvl="0" marL="457200" rtl="0">
              <a:lnSpc>
                <a:spcPct val="150000"/>
              </a:lnSpc>
              <a:spcBef>
                <a:spcPts val="600"/>
              </a:spcBef>
              <a:buClr>
                <a:srgbClr val="FFFFFF"/>
              </a:buClr>
              <a:buSzPct val="100000"/>
              <a:buChar char="●"/>
            </a:pPr>
            <a:r>
              <a:rPr lang="en-GB" sz="2400">
                <a:solidFill>
                  <a:srgbClr val="FFFFFF"/>
                </a:solidFill>
              </a:rPr>
              <a:t>Swift has a history of low use</a:t>
            </a:r>
          </a:p>
        </p:txBody>
      </p:sp>
      <p:sp>
        <p:nvSpPr>
          <p:cNvPr id="435" name="Shape 435"/>
          <p:cNvSpPr/>
          <p:nvPr/>
        </p:nvSpPr>
        <p:spPr>
          <a:xfrm>
            <a:off x="0" y="-5525"/>
            <a:ext cx="3744600" cy="980100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r">
              <a:spcBef>
                <a:spcPts val="0"/>
              </a:spcBef>
              <a:buSzPct val="25000"/>
              <a:buNone/>
            </a:pPr>
            <a:r>
              <a:rPr b="1"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Feedback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1" name="Shape 44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42" name="Shape 4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Shape 443"/>
          <p:cNvSpPr/>
          <p:nvPr/>
        </p:nvSpPr>
        <p:spPr>
          <a:xfrm>
            <a:off x="2873267" y="6361307"/>
            <a:ext cx="509399" cy="509399"/>
          </a:xfrm>
          <a:prstGeom prst="rtTriangle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Shape 444"/>
          <p:cNvSpPr/>
          <p:nvPr/>
        </p:nvSpPr>
        <p:spPr>
          <a:xfrm>
            <a:off x="-62871" y="6361307"/>
            <a:ext cx="2942399" cy="509399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5" name="Shape 4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254" y="6375094"/>
            <a:ext cx="464099" cy="4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Shape 446"/>
          <p:cNvSpPr txBox="1"/>
          <p:nvPr/>
        </p:nvSpPr>
        <p:spPr>
          <a:xfrm>
            <a:off x="641297" y="6423946"/>
            <a:ext cx="2894099" cy="338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GB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@cybera</a:t>
            </a:r>
          </a:p>
        </p:txBody>
      </p:sp>
      <p:pic>
        <p:nvPicPr>
          <p:cNvPr id="447" name="Shape 4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8751" y="5660823"/>
            <a:ext cx="2142899" cy="7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Shape 448"/>
          <p:cNvSpPr txBox="1"/>
          <p:nvPr/>
        </p:nvSpPr>
        <p:spPr>
          <a:xfrm>
            <a:off x="940650" y="1350600"/>
            <a:ext cx="7262700" cy="415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en-GB" sz="2400">
                <a:solidFill>
                  <a:srgbClr val="FFFFFF"/>
                </a:solidFill>
              </a:rPr>
              <a:t>Know someone who runs Swift?</a:t>
            </a:r>
            <a:br>
              <a:rPr lang="en-GB" sz="2400">
                <a:solidFill>
                  <a:srgbClr val="FFFFFF"/>
                </a:solidFill>
              </a:rPr>
            </a:br>
            <a:r>
              <a:rPr lang="en-GB" sz="2400">
                <a:solidFill>
                  <a:srgbClr val="FFFFFF"/>
                </a:solidFill>
              </a:rPr>
              <a:t>Pair up.</a:t>
            </a:r>
            <a:br>
              <a:rPr lang="en-GB" sz="2400">
                <a:solidFill>
                  <a:srgbClr val="FFFFFF"/>
                </a:solidFill>
              </a:rPr>
            </a:br>
            <a:r>
              <a:rPr lang="en-GB" sz="2400">
                <a:solidFill>
                  <a:srgbClr val="FFFFFF"/>
                </a:solidFill>
              </a:rPr>
              <a:t>Or better yet: create a mesh.</a:t>
            </a:r>
          </a:p>
          <a:p>
            <a:pPr lvl="0" rtl="0" algn="ctr">
              <a:lnSpc>
                <a:spcPct val="150000"/>
              </a:lnSpc>
              <a:spcBef>
                <a:spcPts val="60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lvl="0" rtl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en-GB" sz="2400">
                <a:solidFill>
                  <a:srgbClr val="FFFFFF"/>
                </a:solidFill>
              </a:rPr>
              <a:t>questions, comments:     joe.topjian@cybera.ca</a:t>
            </a:r>
          </a:p>
        </p:txBody>
      </p:sp>
      <p:sp>
        <p:nvSpPr>
          <p:cNvPr id="449" name="Shape 449"/>
          <p:cNvSpPr/>
          <p:nvPr/>
        </p:nvSpPr>
        <p:spPr>
          <a:xfrm>
            <a:off x="0" y="-5525"/>
            <a:ext cx="3744600" cy="980100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r">
              <a:spcBef>
                <a:spcPts val="0"/>
              </a:spcBef>
              <a:buSzPct val="25000"/>
              <a:buNone/>
            </a:pPr>
            <a:r>
              <a:rPr b="1"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/>
          <p:nvPr/>
        </p:nvSpPr>
        <p:spPr>
          <a:xfrm>
            <a:off x="2873267" y="6361307"/>
            <a:ext cx="509399" cy="509399"/>
          </a:xfrm>
          <a:prstGeom prst="rtTriangle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-62871" y="6361307"/>
            <a:ext cx="2942399" cy="509399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254" y="6375094"/>
            <a:ext cx="464099" cy="4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641297" y="6423946"/>
            <a:ext cx="2894099" cy="338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GB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@cybera</a:t>
            </a: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8751" y="5660823"/>
            <a:ext cx="2142899" cy="7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940650" y="976700"/>
            <a:ext cx="7262700" cy="415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lvl="0" rtl="0" algn="ctr">
              <a:spcBef>
                <a:spcPts val="60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lvl="0" rtl="0" algn="ctr">
              <a:spcBef>
                <a:spcPts val="600"/>
              </a:spcBef>
              <a:buNone/>
            </a:pPr>
            <a:r>
              <a:rPr lang="en-GB" sz="2400">
                <a:solidFill>
                  <a:srgbClr val="FFFFFF"/>
                </a:solidFill>
              </a:rPr>
              <a:t>2011: First public OpenStack cloud in Canada</a:t>
            </a:r>
          </a:p>
          <a:p>
            <a:pPr lvl="0" rtl="0" algn="ctr">
              <a:spcBef>
                <a:spcPts val="60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lvl="0" rtl="0" algn="ctr">
              <a:spcBef>
                <a:spcPts val="600"/>
              </a:spcBef>
              <a:buNone/>
            </a:pPr>
            <a:r>
              <a:rPr lang="en-GB" sz="1800">
                <a:solidFill>
                  <a:srgbClr val="FFFFFF"/>
                </a:solidFill>
              </a:rPr>
              <a:t>(actually, first outside of NASA)</a:t>
            </a:r>
          </a:p>
          <a:p>
            <a:pPr lvl="0" rtl="0">
              <a:spcBef>
                <a:spcPts val="60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0" y="-5525"/>
            <a:ext cx="3744600" cy="980100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lang="en-GB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OpenStack in Canada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/>
          <p:nvPr/>
        </p:nvSpPr>
        <p:spPr>
          <a:xfrm>
            <a:off x="2873267" y="6361307"/>
            <a:ext cx="509399" cy="509399"/>
          </a:xfrm>
          <a:prstGeom prst="rtTriangle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-62871" y="6361307"/>
            <a:ext cx="2942399" cy="509399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254" y="6375094"/>
            <a:ext cx="464099" cy="4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641297" y="6423946"/>
            <a:ext cx="2894099" cy="338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GB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@cybera</a:t>
            </a: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8751" y="5660823"/>
            <a:ext cx="2142899" cy="7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940650" y="976700"/>
            <a:ext cx="7262700" cy="415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lang="en-GB" sz="2400">
                <a:solidFill>
                  <a:srgbClr val="FFFFFF"/>
                </a:solidFill>
              </a:rPr>
              <a:t>2016: 5+ OpenStack clouds just in Alberta</a:t>
            </a:r>
          </a:p>
          <a:p>
            <a:pPr lvl="0" rtl="0">
              <a:spcBef>
                <a:spcPts val="60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0" y="-5525"/>
            <a:ext cx="3744600" cy="980100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r">
              <a:spcBef>
                <a:spcPts val="0"/>
              </a:spcBef>
              <a:buSzPct val="25000"/>
              <a:buNone/>
            </a:pPr>
            <a:r>
              <a:rPr b="1"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OpenStack in Canada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/>
          <p:nvPr/>
        </p:nvSpPr>
        <p:spPr>
          <a:xfrm>
            <a:off x="2873267" y="6361307"/>
            <a:ext cx="509399" cy="509399"/>
          </a:xfrm>
          <a:prstGeom prst="rtTriangle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-62871" y="6361307"/>
            <a:ext cx="2942399" cy="509399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254" y="6375094"/>
            <a:ext cx="464099" cy="4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641297" y="6423946"/>
            <a:ext cx="2894099" cy="338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GB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@cybera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8751" y="5660823"/>
            <a:ext cx="2142899" cy="7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940650" y="976700"/>
            <a:ext cx="7262700" cy="415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lang="en-GB" sz="2400">
                <a:solidFill>
                  <a:srgbClr val="FFFFFF"/>
                </a:solidFill>
              </a:rPr>
              <a:t>Many of these clouds have overlapping users</a:t>
            </a:r>
          </a:p>
          <a:p>
            <a:pPr lvl="0" rtl="0">
              <a:spcBef>
                <a:spcPts val="60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0" y="-5525"/>
            <a:ext cx="3744600" cy="980100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r">
              <a:spcBef>
                <a:spcPts val="0"/>
              </a:spcBef>
              <a:buSzPct val="25000"/>
              <a:buNone/>
            </a:pPr>
            <a:r>
              <a:rPr b="1"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OpenStack in Canada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/>
          <p:nvPr/>
        </p:nvSpPr>
        <p:spPr>
          <a:xfrm>
            <a:off x="2873267" y="6361307"/>
            <a:ext cx="509399" cy="509399"/>
          </a:xfrm>
          <a:prstGeom prst="rtTriangle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-62871" y="6361307"/>
            <a:ext cx="2942399" cy="509399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254" y="6375094"/>
            <a:ext cx="464099" cy="4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641297" y="6423946"/>
            <a:ext cx="2894099" cy="338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GB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@cybera</a:t>
            </a: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8751" y="5660823"/>
            <a:ext cx="2142899" cy="7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940650" y="931800"/>
            <a:ext cx="7262700" cy="415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lvl="0" rtl="0" algn="ctr">
              <a:spcBef>
                <a:spcPts val="600"/>
              </a:spcBef>
              <a:buNone/>
            </a:pPr>
            <a:r>
              <a:rPr lang="en-GB" sz="2400">
                <a:solidFill>
                  <a:srgbClr val="FFFFFF"/>
                </a:solidFill>
              </a:rPr>
              <a:t>How can we help users more efficiently use their cloud resources?</a:t>
            </a:r>
          </a:p>
          <a:p>
            <a:pPr lvl="0" rtl="0">
              <a:spcBef>
                <a:spcPts val="60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0" y="-5525"/>
            <a:ext cx="3744600" cy="980100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r">
              <a:spcBef>
                <a:spcPts val="0"/>
              </a:spcBef>
              <a:buSzPct val="25000"/>
              <a:buNone/>
            </a:pPr>
            <a:r>
              <a:rPr b="1"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OpenStack in Canada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/>
          <p:nvPr/>
        </p:nvSpPr>
        <p:spPr>
          <a:xfrm>
            <a:off x="2873267" y="6361307"/>
            <a:ext cx="509399" cy="509399"/>
          </a:xfrm>
          <a:prstGeom prst="rtTriangle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-62871" y="6361307"/>
            <a:ext cx="2942399" cy="509399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254" y="6375094"/>
            <a:ext cx="464099" cy="4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641297" y="6423946"/>
            <a:ext cx="2894099" cy="338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GB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@cybera</a:t>
            </a: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8751" y="5660823"/>
            <a:ext cx="2142899" cy="7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940650" y="976700"/>
            <a:ext cx="7262700" cy="415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lang="en-GB" sz="2400">
                <a:solidFill>
                  <a:srgbClr val="FFFFFF"/>
                </a:solidFill>
              </a:rPr>
              <a:t>Federation</a:t>
            </a:r>
          </a:p>
          <a:p>
            <a:pPr lvl="0" rtl="0">
              <a:spcBef>
                <a:spcPts val="60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0" y="-5525"/>
            <a:ext cx="3744600" cy="980100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r">
              <a:spcBef>
                <a:spcPts val="0"/>
              </a:spcBef>
              <a:buSzPct val="25000"/>
              <a:buNone/>
            </a:pPr>
            <a:r>
              <a:rPr b="1"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OpenStack in Canada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/>
          <p:nvPr/>
        </p:nvSpPr>
        <p:spPr>
          <a:xfrm>
            <a:off x="2873267" y="6361307"/>
            <a:ext cx="509399" cy="509399"/>
          </a:xfrm>
          <a:prstGeom prst="rtTriangle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-62871" y="6361307"/>
            <a:ext cx="2942399" cy="509399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254" y="6375094"/>
            <a:ext cx="464099" cy="4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641297" y="6423946"/>
            <a:ext cx="2894099" cy="338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GB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@cybera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8751" y="5660823"/>
            <a:ext cx="2142899" cy="7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940650" y="976700"/>
            <a:ext cx="7262700" cy="415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lang="en-GB" sz="2400">
                <a:solidFill>
                  <a:srgbClr val="FFFFFF"/>
                </a:solidFill>
              </a:rPr>
              <a:t>Two problems</a:t>
            </a:r>
          </a:p>
          <a:p>
            <a:pPr lvl="0" rtl="0">
              <a:spcBef>
                <a:spcPts val="60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0" y="-5525"/>
            <a:ext cx="3744600" cy="980100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r">
              <a:spcBef>
                <a:spcPts val="0"/>
              </a:spcBef>
              <a:buSzPct val="25000"/>
              <a:buNone/>
            </a:pPr>
            <a:r>
              <a:rPr b="1"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Just two?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/>
          <p:nvPr/>
        </p:nvSpPr>
        <p:spPr>
          <a:xfrm>
            <a:off x="2873267" y="6361307"/>
            <a:ext cx="509399" cy="509399"/>
          </a:xfrm>
          <a:prstGeom prst="rtTriangle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-62871" y="6361307"/>
            <a:ext cx="2942399" cy="509399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254" y="6375094"/>
            <a:ext cx="464099" cy="4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641297" y="6423946"/>
            <a:ext cx="2894099" cy="338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GB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@cybera</a:t>
            </a: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8751" y="5660823"/>
            <a:ext cx="2142899" cy="7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940650" y="976700"/>
            <a:ext cx="7262700" cy="415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lang="en-GB" sz="2400">
                <a:solidFill>
                  <a:srgbClr val="FFFFFF"/>
                </a:solidFill>
              </a:rPr>
              <a:t>Resources are still isolated</a:t>
            </a:r>
          </a:p>
          <a:p>
            <a:pPr lvl="0" rtl="0">
              <a:spcBef>
                <a:spcPts val="60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0" y="-5525"/>
            <a:ext cx="3744600" cy="980100"/>
          </a:xfrm>
          <a:prstGeom prst="rect">
            <a:avLst/>
          </a:prstGeom>
          <a:solidFill>
            <a:srgbClr val="FF32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r">
              <a:spcBef>
                <a:spcPts val="0"/>
              </a:spcBef>
              <a:buSzPct val="25000"/>
              <a:buNone/>
            </a:pPr>
            <a:r>
              <a:rPr b="1"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Federation Limits</a:t>
            </a:r>
          </a:p>
        </p:txBody>
      </p:sp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