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  <p:sldMasterId id="2147483804" r:id="rId13"/>
    <p:sldMasterId id="2147483817" r:id="rId14"/>
  </p:sldMasterIdLst>
  <p:notesMasterIdLst>
    <p:notesMasterId r:id="rId50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313" r:id="rId28"/>
    <p:sldId id="270" r:id="rId29"/>
    <p:sldId id="271" r:id="rId30"/>
    <p:sldId id="272" r:id="rId31"/>
    <p:sldId id="273" r:id="rId32"/>
    <p:sldId id="305" r:id="rId33"/>
    <p:sldId id="274" r:id="rId34"/>
    <p:sldId id="306" r:id="rId35"/>
    <p:sldId id="307" r:id="rId36"/>
    <p:sldId id="309" r:id="rId37"/>
    <p:sldId id="310" r:id="rId38"/>
    <p:sldId id="308" r:id="rId39"/>
    <p:sldId id="312" r:id="rId40"/>
    <p:sldId id="275" r:id="rId41"/>
    <p:sldId id="276" r:id="rId42"/>
    <p:sldId id="299" r:id="rId43"/>
    <p:sldId id="277" r:id="rId44"/>
    <p:sldId id="278" r:id="rId45"/>
    <p:sldId id="311" r:id="rId46"/>
    <p:sldId id="294" r:id="rId47"/>
    <p:sldId id="295" r:id="rId48"/>
    <p:sldId id="29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66"/>
  </p:normalViewPr>
  <p:slideViewPr>
    <p:cSldViewPr snapToGrid="0" snapToObjects="1">
      <p:cViewPr varScale="1">
        <p:scale>
          <a:sx n="102" d="100"/>
          <a:sy n="102" d="100"/>
        </p:scale>
        <p:origin x="12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51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"/>
              </a:rPr>
              <a:t>Click to edit the notes format</a:t>
            </a:r>
          </a:p>
        </p:txBody>
      </p:sp>
    </p:spTree>
    <p:extLst>
      <p:ext uri="{BB962C8B-B14F-4D97-AF65-F5344CB8AC3E}">
        <p14:creationId xmlns:p14="http://schemas.microsoft.com/office/powerpoint/2010/main" val="389476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extShape 1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I want to talk today a little about your data – your pictures, your pictures of your last holiday, your tax returns – and how the Cloud, its history, its present and its future has, is and will impact those files – and your life.</a:t>
            </a:r>
            <a:endParaRPr lang="en-US" sz="22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6001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4" name="TextShape 2"/>
          <p:cNvSpPr txBox="1"/>
          <p:nvPr/>
        </p:nvSpPr>
        <p:spPr>
          <a:xfrm>
            <a:off x="685800" y="4341960"/>
            <a:ext cx="548784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946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TextShape 2"/>
          <p:cNvSpPr txBox="1"/>
          <p:nvPr/>
        </p:nvSpPr>
        <p:spPr>
          <a:xfrm>
            <a:off x="685800" y="4341960"/>
            <a:ext cx="548784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764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TextShape 2"/>
          <p:cNvSpPr txBox="1"/>
          <p:nvPr/>
        </p:nvSpPr>
        <p:spPr>
          <a:xfrm>
            <a:off x="685800" y="4341960"/>
            <a:ext cx="548784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437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0" name="TextShape 2"/>
          <p:cNvSpPr txBox="1"/>
          <p:nvPr/>
        </p:nvSpPr>
        <p:spPr>
          <a:xfrm>
            <a:off x="685800" y="4341960"/>
            <a:ext cx="548784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2704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TextShape 2"/>
          <p:cNvSpPr txBox="1"/>
          <p:nvPr/>
        </p:nvSpPr>
        <p:spPr>
          <a:xfrm>
            <a:off x="685800" y="4341960"/>
            <a:ext cx="548784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0564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2" name="TextShape 2"/>
          <p:cNvSpPr txBox="1"/>
          <p:nvPr/>
        </p:nvSpPr>
        <p:spPr>
          <a:xfrm>
            <a:off x="685800" y="4341960"/>
            <a:ext cx="548784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987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CustomShape 1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4" name="TextShape 2"/>
          <p:cNvSpPr txBox="1"/>
          <p:nvPr/>
        </p:nvSpPr>
        <p:spPr>
          <a:xfrm>
            <a:off x="685800" y="4341960"/>
            <a:ext cx="5487840" cy="4114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8293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7" name="Picture 326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328" name="Picture 327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3" name="Picture 362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364" name="Picture 363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9" name="Picture 398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400" name="Picture 399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35" name="Picture 434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436" name="Picture 435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" name="Picture 470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472" name="Picture 471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1" name="Picture 510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512" name="Picture 511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Picture 70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72" name="Picture 71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108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10" name="Picture 109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46" name="Picture 145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3" name="Picture 182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184" name="Picture 183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Picture 218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220" name="Picture 219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5" name="Picture 254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256" name="Picture 255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1" name="Picture 290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  <p:pic>
        <p:nvPicPr>
          <p:cNvPr id="292" name="Picture 291"/>
          <p:cNvPicPr/>
          <p:nvPr/>
        </p:nvPicPr>
        <p:blipFill>
          <a:blip r:embed="rId2"/>
          <a:stretch/>
        </p:blipFill>
        <p:spPr>
          <a:xfrm>
            <a:off x="2079360" y="1604520"/>
            <a:ext cx="498456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2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27.xml"/><Relationship Id="rId8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4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56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68.xml"/><Relationship Id="rId13" Type="http://schemas.openxmlformats.org/officeDocument/2006/relationships/theme" Target="../theme/theme14.xml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PlaceHolder 2"/>
          <p:cNvSpPr>
            <a:spLocks noGrp="1"/>
          </p:cNvSpPr>
          <p:nvPr>
            <p:ph type="sldNum"/>
          </p:nvPr>
        </p:nvSpPr>
        <p:spPr>
          <a:xfrm>
            <a:off x="289080" y="6594480"/>
            <a:ext cx="209520" cy="210960"/>
          </a:xfrm>
          <a:prstGeom prst="rect">
            <a:avLst/>
          </a:prstGeom>
        </p:spPr>
        <p:txBody>
          <a:bodyPr lIns="0" tIns="0" rIns="0" bIns="0" anchor="ctr" anchorCtr="1"/>
          <a:lstStyle/>
          <a:p>
            <a:fld id="{C46DA46D-85EF-4F8D-847E-8BB01F297C36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822240" y="42840"/>
            <a:ext cx="7532640" cy="14112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1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822240" y="1453680"/>
            <a:ext cx="7532640" cy="5403960"/>
          </a:xfrm>
          <a:prstGeom prst="rect">
            <a:avLst/>
          </a:prstGeom>
        </p:spPr>
        <p:txBody>
          <a:bodyPr lIns="0" tIns="0" rIns="0" bIns="0"/>
          <a:lstStyle/>
          <a:p>
            <a:pPr marL="342720" indent="-342720"/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342720" lvl="1" indent="114480"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342720" lvl="2" indent="571680"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342720" lvl="3" indent="1028880"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342720" lvl="4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342720" lvl="5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42720" lvl="6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558A0D49-4ADC-4131-82DF-514FFDEA2DA8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31A8EBCB-75F1-4847-B254-9CDD1A98A48A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36E38977-169C-447D-B806-3A07E32F8B2D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748A6A17-F359-4495-92BF-24A7B31CDCDE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F47018F6-3ADC-4A9E-B2C4-DF5C449DE988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1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342720" indent="-342720"/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342720" lvl="1" indent="114480"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342720" lvl="2" indent="571680"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342720" lvl="3" indent="1028880"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342720" lvl="4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342720" lvl="5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42720" lvl="6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477" name="PlaceHolder 5"/>
          <p:cNvSpPr>
            <a:spLocks noGrp="1"/>
          </p:cNvSpPr>
          <p:nvPr>
            <p:ph type="dt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478" name="PlaceHolder 6"/>
          <p:cNvSpPr>
            <a:spLocks noGrp="1"/>
          </p:cNvSpPr>
          <p:nvPr>
            <p:ph type="ftr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</p:spPr>
        <p:txBody>
          <a:bodyPr lIns="90000" tIns="46800" rIns="90000" bIns="46800"/>
          <a:lstStyle/>
          <a:p>
            <a:pPr algn="ctr"/>
            <a:r>
              <a:rPr lang="en-US" sz="1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-61920"/>
            <a:ext cx="9198000" cy="4443480"/>
          </a:xfrm>
          <a:prstGeom prst="rect">
            <a:avLst/>
          </a:prstGeom>
          <a:gradFill>
            <a:gsLst>
              <a:gs pos="0">
                <a:srgbClr val="567B8F"/>
              </a:gs>
              <a:gs pos="100000">
                <a:srgbClr val="2B3D47"/>
              </a:gs>
            </a:gsLst>
            <a:lin ang="54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4" name="Picture 2" descr="image.jpg"/>
          <p:cNvPicPr/>
          <p:nvPr/>
        </p:nvPicPr>
        <p:blipFill>
          <a:blip r:embed="rId14"/>
          <a:stretch/>
        </p:blipFill>
        <p:spPr>
          <a:xfrm>
            <a:off x="5284800" y="4792680"/>
            <a:ext cx="3618000" cy="1793880"/>
          </a:xfrm>
          <a:prstGeom prst="rect">
            <a:avLst/>
          </a:prstGeom>
          <a:ln>
            <a:noFill/>
          </a:ln>
        </p:spPr>
      </p:pic>
      <p:sp>
        <p:nvSpPr>
          <p:cNvPr id="75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1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342720" indent="-342720"/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342720" lvl="1" indent="114480"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342720" lvl="2" indent="571680"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342720" lvl="3" indent="1028880"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342720" lvl="4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342720" lvl="5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42720" lvl="6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6E1D8BAD-D325-425F-B140-C14481A26D96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8EFD16E4-C5EC-419D-8228-EF3B4EEB16B4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3200" b="1" strike="noStrike" spc="-1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342720" indent="-342720"/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342720" lvl="1" indent="114480"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342720" lvl="2" indent="571680">
              <a:buClr>
                <a:srgbClr val="000000"/>
              </a:buClr>
              <a:buFont typeface="Arial"/>
              <a:buChar char="•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342720" lvl="3" indent="1028880">
              <a:buClr>
                <a:srgbClr val="000000"/>
              </a:buClr>
              <a:buFont typeface="Arial"/>
              <a:buChar char="–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342720" lvl="4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342720" lvl="5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42720" lvl="6" indent="1486080">
              <a:buClr>
                <a:srgbClr val="000000"/>
              </a:buClr>
              <a:buFont typeface="Arial"/>
              <a:buChar char="»"/>
            </a:pPr>
            <a:r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0D554A83-B0F7-4A6E-A565-08537C6C4EC3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19951980-9F8F-43B2-9D49-D9D78463E98C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FE4EA986-19C5-45D2-B54F-7D6B25F339A1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Line 1"/>
          <p:cNvSpPr/>
          <p:nvPr/>
        </p:nvSpPr>
        <p:spPr>
          <a:xfrm>
            <a:off x="825480" y="6523200"/>
            <a:ext cx="0" cy="34740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PlaceHolder 2"/>
          <p:cNvSpPr>
            <a:spLocks noGrp="1"/>
          </p:cNvSpPr>
          <p:nvPr>
            <p:ph type="sldNum"/>
          </p:nvPr>
        </p:nvSpPr>
        <p:spPr>
          <a:xfrm>
            <a:off x="425160" y="6570360"/>
            <a:ext cx="266760" cy="25884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A2A96309-8097-4410-BE3F-8403C0843B26}" type="slidenum">
              <a:rPr lang="en-US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11.t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hyperlink" Target="mailto:frank@owncloud.co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814320" y="2368440"/>
            <a:ext cx="8329680" cy="152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93000"/>
              </a:lnSpc>
            </a:pPr>
            <a:r>
              <a:rPr lang="en-US" sz="40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The next steps in file sync and share</a:t>
            </a:r>
            <a:endParaRPr lang="en-US" sz="40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16" name="TextShape 2"/>
          <p:cNvSpPr txBox="1"/>
          <p:nvPr/>
        </p:nvSpPr>
        <p:spPr>
          <a:xfrm>
            <a:off x="814320" y="4708440"/>
            <a:ext cx="3803760" cy="182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3000"/>
              </a:lnSpc>
            </a:pPr>
            <a:r>
              <a:rPr lang="en-US" sz="25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Frank Karlitschek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US" sz="16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Project founder / CTO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US" sz="1600" strike="noStrike" spc="-1" dirty="0" err="1" smtClean="0">
                <a:solidFill>
                  <a:srgbClr val="434B56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frank@owncloud.com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3000"/>
              </a:lnSpc>
            </a:pPr>
            <a:r>
              <a:rPr lang="en-US" sz="16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Twitter </a:t>
            </a:r>
            <a:r>
              <a:rPr lang="en-US" sz="16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@</a:t>
            </a:r>
            <a:r>
              <a:rPr lang="en-US" sz="1600" strike="noStrike" spc="-1" dirty="0" err="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fkarlitschek</a:t>
            </a:r>
            <a:r>
              <a:rPr lang="en-US" sz="16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	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extShape 1"/>
          <p:cNvSpPr txBox="1"/>
          <p:nvPr/>
        </p:nvSpPr>
        <p:spPr>
          <a:xfrm>
            <a:off x="4995720" y="1695600"/>
            <a:ext cx="388800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838080" lvl="1" indent="-3808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Collaboration and sharing between organizations is hard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38080" lvl="1" indent="-3808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Users have to choose between the convenience of off-premises and the security and flexibility of on-premises 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4" name="Picture 3" descr="rough going ahead sign.jpg"/>
          <p:cNvPicPr/>
          <p:nvPr/>
        </p:nvPicPr>
        <p:blipFill>
          <a:blip r:embed="rId2"/>
          <a:stretch/>
        </p:blipFill>
        <p:spPr>
          <a:xfrm>
            <a:off x="957240" y="1830240"/>
            <a:ext cx="4052880" cy="2971800"/>
          </a:xfrm>
          <a:prstGeom prst="rect">
            <a:avLst/>
          </a:prstGeom>
          <a:ln>
            <a:noFill/>
          </a:ln>
        </p:spPr>
      </p:pic>
      <p:sp>
        <p:nvSpPr>
          <p:cNvPr id="535" name="CustomShape 2"/>
          <p:cNvSpPr/>
          <p:nvPr/>
        </p:nvSpPr>
        <p:spPr>
          <a:xfrm>
            <a:off x="911160" y="255600"/>
            <a:ext cx="7532640" cy="98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Not a Panacea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" name="Picture 2" descr="decentralized.003.jpg"/>
          <p:cNvPicPr/>
          <p:nvPr/>
        </p:nvPicPr>
        <p:blipFill>
          <a:blip r:embed="rId2"/>
          <a:stretch/>
        </p:blipFill>
        <p:spPr>
          <a:xfrm>
            <a:off x="58680" y="1341360"/>
            <a:ext cx="6242040" cy="4680000"/>
          </a:xfrm>
          <a:prstGeom prst="rect">
            <a:avLst/>
          </a:prstGeom>
          <a:ln>
            <a:noFill/>
          </a:ln>
        </p:spPr>
      </p:pic>
      <p:sp>
        <p:nvSpPr>
          <p:cNvPr id="537" name="TextShape 1"/>
          <p:cNvSpPr txBox="1"/>
          <p:nvPr/>
        </p:nvSpPr>
        <p:spPr>
          <a:xfrm>
            <a:off x="822240" y="255600"/>
            <a:ext cx="832176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Hybrid Cloud? How about ”Federated Cloud</a:t>
            </a:r>
            <a:r>
              <a:rPr lang="ja-JP" sz="32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”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38" name="TextShape 2"/>
          <p:cNvSpPr txBox="1"/>
          <p:nvPr/>
        </p:nvSpPr>
        <p:spPr>
          <a:xfrm>
            <a:off x="5884920" y="1794960"/>
            <a:ext cx="3168720" cy="397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268200" indent="-2682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Combine on-premises cloud with public cloud to make a federated cloud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268200" indent="-2682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On-premises clouds can talk to each other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268200" indent="-2682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Server to server sharing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268200" indent="-2682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Administrators choose what to store and host where.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268200" indent="-2682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For the users everything is transparent and seamless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268200" indent="-2682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Security ?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1"/>
          <p:cNvSpPr/>
          <p:nvPr/>
        </p:nvSpPr>
        <p:spPr>
          <a:xfrm>
            <a:off x="289080" y="6555240"/>
            <a:ext cx="288720" cy="24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3000"/>
              </a:lnSpc>
            </a:pPr>
            <a:r>
              <a:rPr lang="en-US" sz="160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9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0" name="Picture 2" descr="decentralized.003.jpg"/>
          <p:cNvPicPr/>
          <p:nvPr/>
        </p:nvPicPr>
        <p:blipFill>
          <a:blip r:embed="rId2"/>
          <a:stretch/>
        </p:blipFill>
        <p:spPr>
          <a:xfrm>
            <a:off x="84240" y="1328760"/>
            <a:ext cx="6254640" cy="4691160"/>
          </a:xfrm>
          <a:prstGeom prst="rect">
            <a:avLst/>
          </a:prstGeom>
          <a:ln>
            <a:noFill/>
          </a:ln>
        </p:spPr>
      </p:pic>
      <p:sp>
        <p:nvSpPr>
          <p:cNvPr id="541" name="TextShape 2"/>
          <p:cNvSpPr txBox="1"/>
          <p:nvPr/>
        </p:nvSpPr>
        <p:spPr>
          <a:xfrm>
            <a:off x="611280" y="259920"/>
            <a:ext cx="8321760" cy="986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3. Generation - 
Federated Cloud with firewall and local policies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42" name="TextShape 3"/>
          <p:cNvSpPr txBox="1"/>
          <p:nvPr/>
        </p:nvSpPr>
        <p:spPr>
          <a:xfrm>
            <a:off x="5978520" y="1773360"/>
            <a:ext cx="295272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3000"/>
              </a:lnSpc>
            </a:pPr>
            <a:r>
              <a:rPr lang="en-US" sz="23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File Firewall controls access based on</a:t>
            </a:r>
            <a:r>
              <a:rPr lang="en-US" sz="23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:</a:t>
            </a:r>
          </a:p>
          <a:p>
            <a:pPr>
              <a:lnSpc>
                <a:spcPct val="93000"/>
              </a:lnSpc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66440" lvl="1" indent="-3142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File type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66440" lvl="1" indent="-3142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File path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66440" lvl="1" indent="-3142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User group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66440" lvl="1" indent="-3142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Device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66440" lvl="1" indent="-3142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Location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66440" lvl="1" indent="-3142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Time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66440" lvl="1" indent="-3142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19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…</a:t>
            </a:r>
          </a:p>
          <a:p>
            <a:pPr marL="766440" lvl="1" indent="-31428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endParaRPr lang="en-US" sz="1900" spc="-1" dirty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/>
              <a:ea typeface="ＭＳ Ｐゴシック"/>
            </a:endParaRPr>
          </a:p>
          <a:p>
            <a:pPr>
              <a:lnSpc>
                <a:spcPct val="93000"/>
              </a:lnSpc>
              <a:buClr>
                <a:srgbClr val="000000"/>
              </a:buClr>
            </a:pPr>
            <a:r>
              <a:rPr lang="en-US" sz="19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Local user management</a:t>
            </a:r>
          </a:p>
          <a:p>
            <a:pPr>
              <a:lnSpc>
                <a:spcPct val="93000"/>
              </a:lnSpc>
              <a:buClr>
                <a:srgbClr val="000000"/>
              </a:buClr>
            </a:pPr>
            <a:endParaRPr lang="en-US" sz="1900" spc="-1" dirty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/>
              <a:ea typeface="ＭＳ Ｐゴシック"/>
            </a:endParaRPr>
          </a:p>
          <a:p>
            <a:pPr>
              <a:lnSpc>
                <a:spcPct val="93000"/>
              </a:lnSpc>
              <a:buClr>
                <a:srgbClr val="000000"/>
              </a:buClr>
            </a:pPr>
            <a:r>
              <a:rPr lang="en-US" sz="19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ＭＳ Ｐゴシック"/>
              </a:rPr>
              <a:t>Local policies / security</a:t>
            </a:r>
          </a:p>
          <a:p>
            <a:pPr>
              <a:lnSpc>
                <a:spcPct val="93000"/>
              </a:lnSpc>
              <a:buClr>
                <a:srgbClr val="000000"/>
              </a:buClr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3" name="CustomShape 4"/>
          <p:cNvSpPr/>
          <p:nvPr/>
        </p:nvSpPr>
        <p:spPr>
          <a:xfrm>
            <a:off x="836640" y="2495520"/>
            <a:ext cx="1255680" cy="125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36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CustomShape 5"/>
          <p:cNvSpPr/>
          <p:nvPr/>
        </p:nvSpPr>
        <p:spPr>
          <a:xfrm>
            <a:off x="2336760" y="3535200"/>
            <a:ext cx="1255680" cy="1257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36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5" name="CustomShape 6"/>
          <p:cNvSpPr/>
          <p:nvPr/>
        </p:nvSpPr>
        <p:spPr>
          <a:xfrm>
            <a:off x="4417920" y="2495520"/>
            <a:ext cx="1257480" cy="125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936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4211640" y="1063620"/>
            <a:ext cx="4932360" cy="46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2040" indent="-392040">
              <a:lnSpc>
                <a:spcPct val="93000"/>
              </a:lnSpc>
            </a:pPr>
            <a:endParaRPr lang="en-US" sz="2400" strike="noStrike" spc="-1" dirty="0" smtClean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92040" indent="-392040">
              <a:lnSpc>
                <a:spcPct val="93000"/>
              </a:lnSpc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92040" indent="-392040">
              <a:lnSpc>
                <a:spcPct val="93000"/>
              </a:lnSpc>
              <a:buClr>
                <a:srgbClr val="000000"/>
              </a:buClr>
              <a:buFont typeface="Calibri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Federated file sharing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92040" indent="-392040">
              <a:lnSpc>
                <a:spcPct val="93000"/>
              </a:lnSpc>
              <a:buClr>
                <a:srgbClr val="000000"/>
              </a:buClr>
              <a:buFont typeface="Calibri"/>
              <a:buChar char="•"/>
            </a:pP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Be in control of you own privacy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92040" indent="-392040">
              <a:lnSpc>
                <a:spcPct val="93000"/>
              </a:lnSpc>
              <a:buClr>
                <a:srgbClr val="000000"/>
              </a:buClr>
              <a:buFont typeface="Calibri"/>
              <a:buChar char="•"/>
            </a:pP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Using existing data and storage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92040" indent="-392040">
              <a:lnSpc>
                <a:spcPct val="93000"/>
              </a:lnSpc>
              <a:buClr>
                <a:srgbClr val="000000"/>
              </a:buClr>
              <a:buFont typeface="Calibri"/>
              <a:buChar char="•"/>
            </a:pP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Collaboration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92040" indent="-392040">
              <a:lnSpc>
                <a:spcPct val="93000"/>
              </a:lnSpc>
              <a:buClr>
                <a:srgbClr val="000000"/>
              </a:buClr>
              <a:buFont typeface="Calibri"/>
              <a:buChar char="•"/>
            </a:pP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Open Protocols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92040" indent="-392040">
              <a:lnSpc>
                <a:spcPct val="93000"/>
              </a:lnSpc>
              <a:buClr>
                <a:srgbClr val="000000"/>
              </a:buClr>
              <a:buFont typeface="Calibri"/>
              <a:buChar char="•"/>
            </a:pP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Free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software</a:t>
            </a:r>
          </a:p>
          <a:p>
            <a:pPr marL="392040" indent="-392040">
              <a:lnSpc>
                <a:spcPct val="93000"/>
              </a:lnSpc>
              <a:buClr>
                <a:srgbClr val="000000"/>
              </a:buClr>
              <a:buFont typeface="Calibri"/>
              <a:buChar char="•"/>
            </a:pPr>
            <a:endParaRPr lang="en-US" sz="2400" spc="-1" dirty="0" smtClean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92040" indent="-392040">
              <a:lnSpc>
                <a:spcPct val="93000"/>
              </a:lnSpc>
              <a:buClr>
                <a:srgbClr val="000000"/>
              </a:buClr>
              <a:buFont typeface="Calibri"/>
              <a:buChar char="•"/>
            </a:pPr>
            <a:r>
              <a:rPr lang="en-US" sz="24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Works like Email</a:t>
            </a:r>
            <a:endParaRPr lang="en-US" sz="2400" spc="-1" dirty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547" name="Picture 3" descr="file folder with wings.jpg"/>
          <p:cNvPicPr/>
          <p:nvPr/>
        </p:nvPicPr>
        <p:blipFill>
          <a:blip r:embed="rId2"/>
          <a:stretch/>
        </p:blipFill>
        <p:spPr>
          <a:xfrm>
            <a:off x="682560" y="2060640"/>
            <a:ext cx="3303720" cy="2644560"/>
          </a:xfrm>
          <a:prstGeom prst="rect">
            <a:avLst/>
          </a:prstGeom>
          <a:ln>
            <a:noFill/>
          </a:ln>
        </p:spPr>
      </p:pic>
      <p:sp>
        <p:nvSpPr>
          <p:cNvPr id="4" name="TextShape 2"/>
          <p:cNvSpPr txBox="1"/>
          <p:nvPr/>
        </p:nvSpPr>
        <p:spPr>
          <a:xfrm>
            <a:off x="611280" y="259920"/>
            <a:ext cx="8321760" cy="986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The vision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TextShape 1"/>
          <p:cNvSpPr txBox="1"/>
          <p:nvPr/>
        </p:nvSpPr>
        <p:spPr>
          <a:xfrm>
            <a:off x="2658412" y="3018772"/>
            <a:ext cx="4932360" cy="30592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3000"/>
              </a:lnSpc>
              <a:buClr>
                <a:srgbClr val="000000"/>
              </a:buClr>
            </a:pPr>
            <a:r>
              <a:rPr lang="en-US" sz="4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The WWW of files</a:t>
            </a:r>
            <a:endParaRPr lang="en-US" sz="4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extShape 1"/>
          <p:cNvSpPr txBox="1"/>
          <p:nvPr/>
        </p:nvSpPr>
        <p:spPr>
          <a:xfrm>
            <a:off x="1403280" y="2276280"/>
            <a:ext cx="6337440" cy="2468520"/>
          </a:xfrm>
          <a:prstGeom prst="rect">
            <a:avLst/>
          </a:prstGeom>
          <a:noFill/>
          <a:ln>
            <a:noFill/>
          </a:ln>
        </p:spPr>
        <p:txBody>
          <a:bodyPr lIns="90000" tIns="31680" rIns="90000" bIns="46800"/>
          <a:lstStyle/>
          <a:p>
            <a:pPr marL="91800" algn="ctr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NeueLT Pro 45 Lt"/>
                <a:ea typeface="HelveticaNeueLT Pro 45 L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800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in 2015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in 2015</a:t>
            </a:r>
          </a:p>
        </p:txBody>
      </p:sp>
      <p:sp>
        <p:nvSpPr>
          <p:cNvPr id="552" name="TextShape 2"/>
          <p:cNvSpPr txBox="1"/>
          <p:nvPr/>
        </p:nvSpPr>
        <p:spPr>
          <a:xfrm>
            <a:off x="1749886" y="2286000"/>
            <a:ext cx="753300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90440" indent="-190440">
              <a:lnSpc>
                <a:spcPct val="93000"/>
              </a:lnSpc>
            </a:pPr>
            <a:r>
              <a:rPr lang="en-US" sz="2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Focus areas</a:t>
            </a:r>
            <a:r>
              <a:rPr lang="en-US" sz="28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:</a:t>
            </a:r>
          </a:p>
          <a:p>
            <a:pPr marL="190440" indent="-190440">
              <a:lnSpc>
                <a:spcPct val="93000"/>
              </a:lnSpc>
            </a:pP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200" indent="-457200">
              <a:lnSpc>
                <a:spcPct val="93000"/>
              </a:lnSpc>
              <a:buFont typeface="Arial" charset="0"/>
              <a:buChar char="•"/>
            </a:pPr>
            <a:r>
              <a:rPr lang="en-US" sz="2800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</a:t>
            </a:r>
            <a:r>
              <a:rPr lang="en-US" sz="28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calability </a:t>
            </a:r>
            <a:r>
              <a:rPr lang="en-US" sz="2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and </a:t>
            </a:r>
            <a:r>
              <a:rPr lang="en-US" sz="28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performance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200" indent="-457200">
              <a:lnSpc>
                <a:spcPct val="93000"/>
              </a:lnSpc>
              <a:buFont typeface="Arial" charset="0"/>
              <a:buChar char="•"/>
            </a:pPr>
            <a:r>
              <a:rPr lang="en-US" sz="28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Q</a:t>
            </a:r>
            <a:r>
              <a:rPr lang="en-US" sz="28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uality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457200" indent="-457200">
              <a:lnSpc>
                <a:spcPct val="93000"/>
              </a:lnSpc>
              <a:buFont typeface="Arial" charset="0"/>
              <a:buChar char="•"/>
            </a:pP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</a:t>
            </a:r>
            <a:r>
              <a:rPr lang="en-US" sz="28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ederation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in 2015</a:t>
            </a:r>
          </a:p>
        </p:txBody>
      </p:sp>
      <p:sp>
        <p:nvSpPr>
          <p:cNvPr id="554" name="TextShape 2"/>
          <p:cNvSpPr txBox="1"/>
          <p:nvPr/>
        </p:nvSpPr>
        <p:spPr>
          <a:xfrm>
            <a:off x="822240" y="1739462"/>
            <a:ext cx="844812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90440" indent="-190440">
              <a:lnSpc>
                <a:spcPct val="93000"/>
              </a:lnSpc>
            </a:pP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What we did in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in ownCloud 8.0, 8.1 and 8.2</a:t>
            </a:r>
          </a:p>
          <a:p>
            <a:pPr marL="190440" indent="-190440">
              <a:lnSpc>
                <a:spcPct val="93000"/>
              </a:lnSpc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R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enewed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user interface with new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sidebar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Multi account in Desktop clients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Massive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improved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performance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N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otification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and better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activities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ine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control </a:t>
            </a:r>
            <a:r>
              <a:rPr lang="en-US" sz="24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of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admin settings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for trash, versions, </a:t>
            </a:r>
            <a:r>
              <a:rPr lang="en-US" sz="2400" strike="noStrike" spc="-1" dirty="0" err="1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ldap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, mounting, logging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N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ew encryption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Ton of bug fixes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Federation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190440" indent="-190440">
              <a:lnSpc>
                <a:spcPct val="93000"/>
              </a:lnSpc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TextShape 1"/>
          <p:cNvSpPr txBox="1"/>
          <p:nvPr/>
        </p:nvSpPr>
        <p:spPr>
          <a:xfrm>
            <a:off x="1403280" y="2276280"/>
            <a:ext cx="6337440" cy="2468520"/>
          </a:xfrm>
          <a:prstGeom prst="rect">
            <a:avLst/>
          </a:prstGeom>
          <a:noFill/>
          <a:ln>
            <a:noFill/>
          </a:ln>
        </p:spPr>
        <p:txBody>
          <a:bodyPr lIns="90000" tIns="31680" rIns="90000" bIns="46800"/>
          <a:lstStyle/>
          <a:p>
            <a:pPr marL="91800" algn="ctr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NeueLT Pro 45 Lt"/>
                <a:ea typeface="HelveticaNeueLT Pro 45 L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800">
              <a:lnSpc>
                <a:spcPct val="93000"/>
              </a:lnSpc>
            </a:pPr>
            <a:r>
              <a:rPr lang="en-US" sz="280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Update if you haven’t already !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9.0 sneak peek</a:t>
            </a:r>
          </a:p>
        </p:txBody>
      </p:sp>
    </p:spTree>
    <p:extLst>
      <p:ext uri="{BB962C8B-B14F-4D97-AF65-F5344CB8AC3E}">
        <p14:creationId xmlns:p14="http://schemas.microsoft.com/office/powerpoint/2010/main" val="175269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Agenda</a:t>
            </a:r>
          </a:p>
        </p:txBody>
      </p:sp>
      <p:sp>
        <p:nvSpPr>
          <p:cNvPr id="518" name="TextShape 2"/>
          <p:cNvSpPr txBox="1"/>
          <p:nvPr/>
        </p:nvSpPr>
        <p:spPr>
          <a:xfrm>
            <a:off x="1737360" y="2286000"/>
            <a:ext cx="753300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What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is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The vision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in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2015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9.0 sneak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peek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How </a:t>
            </a: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to participate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190440" indent="-190440">
              <a:lnSpc>
                <a:spcPct val="93000"/>
              </a:lnSpc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9.0 sneak peek</a:t>
            </a:r>
          </a:p>
        </p:txBody>
      </p:sp>
      <p:sp>
        <p:nvSpPr>
          <p:cNvPr id="557" name="TextShape 2"/>
          <p:cNvSpPr txBox="1"/>
          <p:nvPr/>
        </p:nvSpPr>
        <p:spPr>
          <a:xfrm>
            <a:off x="2042160" y="3042745"/>
            <a:ext cx="753300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90440" indent="-190440">
              <a:lnSpc>
                <a:spcPct val="93000"/>
              </a:lnSpc>
            </a:pPr>
            <a:r>
              <a:rPr lang="en-US" sz="2400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N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 announcement </a:t>
            </a:r>
            <a:r>
              <a:rPr lang="en-US" sz="24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today</a:t>
            </a:r>
          </a:p>
          <a:p>
            <a:pPr marL="190440" indent="-190440">
              <a:lnSpc>
                <a:spcPct val="93000"/>
              </a:lnSpc>
            </a:pPr>
            <a:r>
              <a:rPr lang="en-US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But three focus areas</a:t>
            </a:r>
            <a:endParaRPr lang="en-US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Scalability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821880" y="1487214"/>
            <a:ext cx="8143444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endParaRPr lang="en-US" sz="2000" strike="noStrike" spc="-1" dirty="0" smtClean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100" lvl="1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Storage API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100" lvl="1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Sharing rework and sharing </a:t>
            </a:r>
            <a:r>
              <a:rPr lang="en-US" sz="2000" strike="noStrike" spc="-1" dirty="0" err="1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backends</a:t>
            </a:r>
            <a:endParaRPr lang="en-US" sz="2000" strike="noStrike" spc="-1" dirty="0" smtClean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100" lvl="1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Possible to replace </a:t>
            </a:r>
            <a:r>
              <a:rPr lang="en-US" sz="2000" spc="-1" dirty="0" err="1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filecache</a:t>
            </a: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 DB table with custom implementation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100" lvl="1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WebDAV consolidation and standard compliance.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Reliability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1138270" y="1497724"/>
            <a:ext cx="753300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endParaRPr lang="en-US" sz="2000" strike="noStrike" spc="-1" dirty="0" smtClean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100" lvl="1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Upgrade 2.0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100" lvl="1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Integrity check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800100" lvl="1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WebDAV checksums</a:t>
            </a:r>
          </a:p>
          <a:p>
            <a:pPr marL="800100" lvl="1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Better logging and auditing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3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Federation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459418" y="1497724"/>
            <a:ext cx="753300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1">
              <a:lnSpc>
                <a:spcPct val="93000"/>
              </a:lnSpc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7</a:t>
            </a: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822240" y="1913913"/>
            <a:ext cx="7170178" cy="47292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5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Federation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459418" y="1497724"/>
            <a:ext cx="753300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1">
              <a:lnSpc>
                <a:spcPct val="93000"/>
              </a:lnSpc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8</a:t>
            </a: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5" name="Picture 2" descr="s2s.tiff"/>
          <p:cNvPicPr/>
          <p:nvPr/>
        </p:nvPicPr>
        <p:blipFill>
          <a:blip r:embed="rId2"/>
          <a:stretch/>
        </p:blipFill>
        <p:spPr>
          <a:xfrm>
            <a:off x="822240" y="2111400"/>
            <a:ext cx="7809670" cy="3459083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s2s3.png"/>
          <p:cNvPicPr/>
          <p:nvPr/>
        </p:nvPicPr>
        <p:blipFill>
          <a:blip r:embed="rId3"/>
          <a:stretch/>
        </p:blipFill>
        <p:spPr>
          <a:xfrm>
            <a:off x="364361" y="5035844"/>
            <a:ext cx="3600360" cy="1486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4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Federation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1138270" y="1497724"/>
            <a:ext cx="753300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93000"/>
              </a:lnSpc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9.0</a:t>
            </a:r>
            <a:endParaRPr lang="en-US" sz="2000" spc="-1" dirty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Auto discovery and user-data federation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Metadata federation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Performance improvements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API spec final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Admin control</a:t>
            </a:r>
            <a:endParaRPr lang="en-US" sz="20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>
              <a:lnSpc>
                <a:spcPct val="93000"/>
              </a:lnSpc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9.X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Push </a:t>
            </a: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notifications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Syncing and local caching</a:t>
            </a:r>
          </a:p>
        </p:txBody>
      </p:sp>
    </p:spTree>
    <p:extLst>
      <p:ext uri="{BB962C8B-B14F-4D97-AF65-F5344CB8AC3E}">
        <p14:creationId xmlns:p14="http://schemas.microsoft.com/office/powerpoint/2010/main" val="15420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ownCloud 9.x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557" name="TextShape 2"/>
          <p:cNvSpPr txBox="1"/>
          <p:nvPr/>
        </p:nvSpPr>
        <p:spPr>
          <a:xfrm>
            <a:off x="1138270" y="2312276"/>
            <a:ext cx="7533000" cy="36750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Solving the scalability question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endParaRPr lang="en-US" sz="2000" spc="-1" dirty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Removing the upgrade pain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endParaRPr lang="en-US" sz="2000" spc="-1" dirty="0">
              <a:solidFill>
                <a:srgbClr val="454C51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Fully realize the ‘WWW for files’ vision with federation</a:t>
            </a:r>
          </a:p>
        </p:txBody>
      </p:sp>
    </p:spTree>
    <p:extLst>
      <p:ext uri="{BB962C8B-B14F-4D97-AF65-F5344CB8AC3E}">
        <p14:creationId xmlns:p14="http://schemas.microsoft.com/office/powerpoint/2010/main" val="11307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TextShape 1"/>
          <p:cNvSpPr txBox="1"/>
          <p:nvPr/>
        </p:nvSpPr>
        <p:spPr>
          <a:xfrm>
            <a:off x="1403280" y="2276280"/>
            <a:ext cx="6337440" cy="2468520"/>
          </a:xfrm>
          <a:prstGeom prst="rect">
            <a:avLst/>
          </a:prstGeom>
          <a:noFill/>
          <a:ln>
            <a:noFill/>
          </a:ln>
        </p:spPr>
        <p:txBody>
          <a:bodyPr lIns="90000" tIns="31680" rIns="90000" bIns="46800"/>
          <a:lstStyle/>
          <a:p>
            <a:pPr marL="91800" algn="ctr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NeueLT Pro 45 Lt"/>
                <a:ea typeface="HelveticaNeueLT Pro 45 L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800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How to participate ?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How to participate?</a:t>
            </a:r>
          </a:p>
        </p:txBody>
      </p:sp>
      <p:sp>
        <p:nvSpPr>
          <p:cNvPr id="560" name="TextShape 2"/>
          <p:cNvSpPr txBox="1"/>
          <p:nvPr/>
        </p:nvSpPr>
        <p:spPr>
          <a:xfrm>
            <a:off x="1330386" y="2224858"/>
            <a:ext cx="7533000" cy="4489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2000" strike="noStrike" spc="-1" dirty="0" err="1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github.com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/</a:t>
            </a:r>
            <a:r>
              <a:rPr lang="en-US" sz="2000" strike="noStrike" spc="-1" dirty="0" err="1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owncloud</a:t>
            </a: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S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ubmit feature requests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Submit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pull requests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Submit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bugs reports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Talk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to us.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(</a:t>
            </a:r>
            <a:r>
              <a:rPr lang="en-US" sz="16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Christian</a:t>
            </a:r>
            <a:r>
              <a:rPr lang="en-US" sz="16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, </a:t>
            </a:r>
            <a:r>
              <a:rPr lang="en-US" sz="1600" strike="noStrike" spc="-1" dirty="0" err="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Klaas</a:t>
            </a:r>
            <a:r>
              <a:rPr lang="en-US" sz="16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, Lukas and </a:t>
            </a:r>
            <a:r>
              <a:rPr lang="en-US" sz="16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me are here today and tomorrow)</a:t>
            </a:r>
            <a:endParaRPr lang="en-US" sz="16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Picture 1" descr="OpenCloudMesh_4.0_150dpi.png"/>
          <p:cNvPicPr/>
          <p:nvPr/>
        </p:nvPicPr>
        <p:blipFill>
          <a:blip r:embed="rId2"/>
          <a:stretch/>
        </p:blipFill>
        <p:spPr>
          <a:xfrm>
            <a:off x="-252360" y="-27000"/>
            <a:ext cx="9739440" cy="688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TextShape 1"/>
          <p:cNvSpPr txBox="1"/>
          <p:nvPr/>
        </p:nvSpPr>
        <p:spPr>
          <a:xfrm>
            <a:off x="1403280" y="2276280"/>
            <a:ext cx="6337440" cy="2468520"/>
          </a:xfrm>
          <a:prstGeom prst="rect">
            <a:avLst/>
          </a:prstGeom>
          <a:noFill/>
          <a:ln>
            <a:noFill/>
          </a:ln>
        </p:spPr>
        <p:txBody>
          <a:bodyPr lIns="90000" tIns="31680" rIns="90000" bIns="46800"/>
          <a:lstStyle/>
          <a:p>
            <a:pPr marL="91800" algn="ctr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NeueLT Pro 45 Lt"/>
                <a:ea typeface="HelveticaNeueLT Pro 45 L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800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What is ownCloud ?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TextShape 1"/>
          <p:cNvSpPr txBox="1"/>
          <p:nvPr/>
        </p:nvSpPr>
        <p:spPr>
          <a:xfrm>
            <a:off x="1928648" y="2231536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Thanks you!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8648" y="3679672"/>
            <a:ext cx="4572000" cy="865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720" indent="-342720"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Calibri"/>
              </a:rPr>
              <a:t>Frank Karlitschek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>
              <a:lnSpc>
                <a:spcPct val="93000"/>
              </a:lnSpc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Calibri"/>
              </a:rPr>
              <a:t>Twitter @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Calibri"/>
              </a:rPr>
              <a:t>fkarlitschek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342720" indent="-342720">
              <a:lnSpc>
                <a:spcPct val="93000"/>
              </a:lnSpc>
            </a:pPr>
            <a:r>
              <a:rPr lang="en-US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Calibri"/>
                <a:hlinkClick r:id="rId2"/>
              </a:rPr>
              <a:t>frank@owncloud.</a:t>
            </a:r>
            <a:r>
              <a:rPr lang="en-US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Calibri"/>
              </a:rPr>
              <a:t>com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1611360" y="294624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TextShape 1"/>
          <p:cNvSpPr txBox="1"/>
          <p:nvPr/>
        </p:nvSpPr>
        <p:spPr>
          <a:xfrm>
            <a:off x="1611360" y="294624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Appendix: Federation </a:t>
            </a:r>
            <a:r>
              <a:rPr lang="en-US" sz="3200" strike="noStrike" spc="-1" dirty="0" smtClean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technology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0582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extShape 1"/>
          <p:cNvSpPr txBox="1"/>
          <p:nvPr/>
        </p:nvSpPr>
        <p:spPr>
          <a:xfrm>
            <a:off x="611280" y="259920"/>
            <a:ext cx="8321760" cy="986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APIs and protocols</a:t>
            </a:r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5" name="CustomShape 2"/>
          <p:cNvSpPr/>
          <p:nvPr/>
        </p:nvSpPr>
        <p:spPr>
          <a:xfrm>
            <a:off x="731520" y="2066760"/>
            <a:ext cx="7863840" cy="332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Open and existing protocols should be used as much as possible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3 different areas of protocols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Transport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Authentication and workflow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User discoverability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Released as open specification and standard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Already discussions with W3C, </a:t>
            </a:r>
            <a:r>
              <a:rPr lang="en-US" sz="1800" strike="noStrike" spc="-1" dirty="0" err="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Pydio</a:t>
            </a: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and Cozy to implement this as a shared standard</a:t>
            </a:r>
            <a:r>
              <a:rPr lang="en-US" sz="18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.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extShape 1"/>
          <p:cNvSpPr txBox="1"/>
          <p:nvPr/>
        </p:nvSpPr>
        <p:spPr>
          <a:xfrm>
            <a:off x="611280" y="259920"/>
            <a:ext cx="8321760" cy="986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Transport</a:t>
            </a:r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7" name="CustomShape 2"/>
          <p:cNvSpPr/>
          <p:nvPr/>
        </p:nvSpPr>
        <p:spPr>
          <a:xfrm>
            <a:off x="731520" y="2066760"/>
            <a:ext cx="7863840" cy="332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WebDAV on top of http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Some custom extensions for folder IDs and checksums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TLS / SSL for encryption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Sharing keys for authentication (http basic auth)</a:t>
            </a:r>
            <a:endParaRPr lang="en-US" sz="24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TextShape 1"/>
          <p:cNvSpPr txBox="1"/>
          <p:nvPr/>
        </p:nvSpPr>
        <p:spPr>
          <a:xfrm>
            <a:off x="611280" y="259920"/>
            <a:ext cx="8321760" cy="986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Authentication and workflow</a:t>
            </a:r>
            <a:endParaRPr lang="en-US" sz="3200" b="1" strike="noStrike" spc="-1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731520" y="2066760"/>
            <a:ext cx="7863840" cy="3328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New API (Part of the open collaboration services API standard)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REST calls for: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Send a sharing request (user, share, permissions)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Accept a sharing request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Reject sharing request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lvl="1">
              <a:lnSpc>
                <a:spcPct val="93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Cancel a sharing </a:t>
            </a:r>
            <a:r>
              <a:rPr lang="en-US" sz="18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request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2040" indent="-392040">
              <a:lnSpc>
                <a:spcPct val="93000"/>
              </a:lnSpc>
              <a:buClr>
                <a:srgbClr val="454C51"/>
              </a:buClr>
              <a:buFont typeface="Arial"/>
              <a:buChar char="•"/>
            </a:pPr>
            <a:r>
              <a:rPr lang="en-US" sz="1800" strike="noStrike" spc="-1" dirty="0" err="1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DoS</a:t>
            </a:r>
            <a:r>
              <a:rPr lang="en-US" sz="18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has to be handled on a web-server level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What is ownCloud?</a:t>
            </a:r>
          </a:p>
        </p:txBody>
      </p:sp>
      <p:sp>
        <p:nvSpPr>
          <p:cNvPr id="521" name="TextShape 2"/>
          <p:cNvSpPr txBox="1"/>
          <p:nvPr/>
        </p:nvSpPr>
        <p:spPr>
          <a:xfrm>
            <a:off x="5311036" y="1358392"/>
            <a:ext cx="3832964" cy="54171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File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sync and share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software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Web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, Windows, Mac, Linux, iOS,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Android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On-</a:t>
            </a:r>
            <a:r>
              <a:rPr lang="en-US" sz="2000" strike="noStrike" spc="-1" dirty="0" err="1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prem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and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off-</a:t>
            </a:r>
            <a:r>
              <a:rPr lang="en-US" sz="2000" strike="noStrike" spc="-1" dirty="0" err="1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prem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Open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source project with commercial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offering</a:t>
            </a: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Over 8M users worldwide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Development platform         (over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200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apps)</a:t>
            </a:r>
            <a:endParaRPr lang="en-US" sz="2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342900" indent="-342900">
              <a:lnSpc>
                <a:spcPct val="93000"/>
              </a:lnSpc>
              <a:buFont typeface="Arial" charset="0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Open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development process (over 900 contributors)</a:t>
            </a:r>
            <a:endParaRPr lang="en-US" sz="20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190440" indent="-190440">
              <a:lnSpc>
                <a:spcPct val="93000"/>
              </a:lnSpc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indent="-190440">
              <a:lnSpc>
                <a:spcPct val="93000"/>
              </a:lnSpc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indent="-190440">
              <a:lnSpc>
                <a:spcPct val="93000"/>
              </a:lnSpc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0440" indent="-190440">
              <a:lnSpc>
                <a:spcPct val="93000"/>
              </a:lnSpc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28" y="1358391"/>
            <a:ext cx="4960037" cy="27900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22" y="3883069"/>
            <a:ext cx="3348163" cy="24994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731" y="4766766"/>
            <a:ext cx="2455395" cy="190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TextShape 1"/>
          <p:cNvSpPr txBox="1"/>
          <p:nvPr/>
        </p:nvSpPr>
        <p:spPr>
          <a:xfrm>
            <a:off x="1403280" y="2276280"/>
            <a:ext cx="6337440" cy="2468520"/>
          </a:xfrm>
          <a:prstGeom prst="rect">
            <a:avLst/>
          </a:prstGeom>
          <a:noFill/>
          <a:ln>
            <a:noFill/>
          </a:ln>
        </p:spPr>
        <p:txBody>
          <a:bodyPr lIns="90000" tIns="31680" rIns="90000" bIns="46800"/>
          <a:lstStyle/>
          <a:p>
            <a:pPr marL="91800" algn="ctr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NeueLT Pro 45 Lt"/>
                <a:ea typeface="HelveticaNeueLT Pro 45 L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800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The vision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TextShape 1"/>
          <p:cNvSpPr txBox="1"/>
          <p:nvPr/>
        </p:nvSpPr>
        <p:spPr>
          <a:xfrm>
            <a:off x="1403280" y="2276280"/>
            <a:ext cx="6337440" cy="2468520"/>
          </a:xfrm>
          <a:prstGeom prst="rect">
            <a:avLst/>
          </a:prstGeom>
          <a:noFill/>
          <a:ln>
            <a:noFill/>
          </a:ln>
        </p:spPr>
        <p:txBody>
          <a:bodyPr lIns="90000" tIns="31680" rIns="90000" bIns="46800"/>
          <a:lstStyle/>
          <a:p>
            <a:pPr marL="91800" algn="ctr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NeueLT Pro 45 Lt"/>
                <a:ea typeface="HelveticaNeueLT Pro 45 Lt"/>
              </a:rPr>
              <a:t> 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1800">
              <a:lnSpc>
                <a:spcPct val="93000"/>
              </a:lnSpc>
            </a:pPr>
            <a:r>
              <a:rPr lang="en-US" sz="320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In 5-10 years most files in the world will be stored in centralized cloud services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icture 2" descr="decentralized.001.jpg"/>
          <p:cNvPicPr/>
          <p:nvPr/>
        </p:nvPicPr>
        <p:blipFill>
          <a:blip r:embed="rId2"/>
          <a:stretch/>
        </p:blipFill>
        <p:spPr>
          <a:xfrm>
            <a:off x="31680" y="1197000"/>
            <a:ext cx="6985080" cy="5238720"/>
          </a:xfrm>
          <a:prstGeom prst="rect">
            <a:avLst/>
          </a:prstGeom>
          <a:ln>
            <a:noFill/>
          </a:ln>
        </p:spPr>
      </p:pic>
      <p:sp>
        <p:nvSpPr>
          <p:cNvPr id="525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1. Generation cloud</a:t>
            </a:r>
          </a:p>
        </p:txBody>
      </p:sp>
      <p:sp>
        <p:nvSpPr>
          <p:cNvPr id="526" name="TextShape 2"/>
          <p:cNvSpPr txBox="1"/>
          <p:nvPr/>
        </p:nvSpPr>
        <p:spPr>
          <a:xfrm>
            <a:off x="6176880" y="1998720"/>
            <a:ext cx="342288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49040" indent="-149040">
              <a:lnSpc>
                <a:spcPct val="93000"/>
              </a:lnSpc>
            </a:pP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The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Good</a:t>
            </a:r>
          </a:p>
          <a:p>
            <a:pPr marL="149040" indent="-149040">
              <a:lnSpc>
                <a:spcPct val="93000"/>
              </a:lnSpc>
            </a:pP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606240" lvl="1" indent="-1490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SaaS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606240" lvl="1" indent="-1490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 Easy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and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quick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606240" lvl="1" indent="-1490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 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Don´t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care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Picture 2" descr="decentralized.001.jpg"/>
          <p:cNvPicPr/>
          <p:nvPr/>
        </p:nvPicPr>
        <p:blipFill>
          <a:blip r:embed="rId2"/>
          <a:stretch/>
        </p:blipFill>
        <p:spPr>
          <a:xfrm>
            <a:off x="-91440" y="1280160"/>
            <a:ext cx="6985080" cy="5238720"/>
          </a:xfrm>
          <a:prstGeom prst="rect">
            <a:avLst/>
          </a:prstGeom>
          <a:ln>
            <a:noFill/>
          </a:ln>
        </p:spPr>
      </p:pic>
      <p:sp>
        <p:nvSpPr>
          <p:cNvPr id="528" name="TextShape 1"/>
          <p:cNvSpPr txBox="1"/>
          <p:nvPr/>
        </p:nvSpPr>
        <p:spPr>
          <a:xfrm>
            <a:off x="822240" y="42840"/>
            <a:ext cx="7532640" cy="141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C4C4C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1. Generation cloud</a:t>
            </a:r>
          </a:p>
        </p:txBody>
      </p:sp>
      <p:sp>
        <p:nvSpPr>
          <p:cNvPr id="529" name="TextShape 2"/>
          <p:cNvSpPr txBox="1"/>
          <p:nvPr/>
        </p:nvSpPr>
        <p:spPr>
          <a:xfrm>
            <a:off x="5751000" y="2050560"/>
            <a:ext cx="7533000" cy="54039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90440" indent="-190440">
              <a:lnSpc>
                <a:spcPct val="93000"/>
              </a:lnSpc>
            </a:pPr>
            <a:r>
              <a:rPr lang="en-US" sz="24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The </a:t>
            </a:r>
            <a:r>
              <a:rPr lang="en-US" sz="24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bad</a:t>
            </a:r>
          </a:p>
          <a:p>
            <a:pPr marL="190440" indent="-190440">
              <a:lnSpc>
                <a:spcPct val="93000"/>
              </a:lnSpc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647640" lvl="1" indent="-1904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Centralized</a:t>
            </a:r>
          </a:p>
          <a:p>
            <a:pPr marL="647640" lvl="1" indent="-1904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Speed</a:t>
            </a:r>
          </a:p>
          <a:p>
            <a:pPr marL="647640" lvl="1" indent="-1904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Cost</a:t>
            </a:r>
          </a:p>
          <a:p>
            <a:pPr marL="647640" lvl="1" indent="-1904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Data location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647640" lvl="1" indent="-1904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Proprietary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marL="647640" lvl="1" indent="-190440">
              <a:lnSpc>
                <a:spcPct val="93000"/>
              </a:lnSpc>
              <a:buClr>
                <a:srgbClr val="454C51"/>
              </a:buClr>
              <a:buFont typeface="Helvetica Neue Light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Backdoors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?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TextShape 1"/>
          <p:cNvSpPr txBox="1"/>
          <p:nvPr/>
        </p:nvSpPr>
        <p:spPr>
          <a:xfrm>
            <a:off x="822240" y="255600"/>
            <a:ext cx="7532640" cy="985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93000"/>
              </a:lnSpc>
            </a:pPr>
            <a:r>
              <a:rPr lang="en-US" sz="32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 charset="0"/>
                <a:ea typeface="Helvetica Neue Light" charset="0"/>
                <a:cs typeface="Helvetica Neue Light" charset="0"/>
              </a:rPr>
              <a:t>2. Generation / On-Premises Cloud</a:t>
            </a:r>
            <a:endParaRPr lang="en-US" sz="3200" strike="noStrike" spc="-1" dirty="0">
              <a:solidFill>
                <a:srgbClr val="4C4C4C"/>
              </a:solidFill>
              <a:uFill>
                <a:solidFill>
                  <a:srgbClr val="FFFFFF"/>
                </a:solidFill>
              </a:u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531" name="Picture 3" descr="decentralized.002.jpg"/>
          <p:cNvPicPr/>
          <p:nvPr/>
        </p:nvPicPr>
        <p:blipFill>
          <a:blip r:embed="rId2"/>
          <a:stretch/>
        </p:blipFill>
        <p:spPr>
          <a:xfrm>
            <a:off x="47520" y="1197000"/>
            <a:ext cx="6469200" cy="4849920"/>
          </a:xfrm>
          <a:prstGeom prst="rect">
            <a:avLst/>
          </a:prstGeom>
          <a:ln>
            <a:noFill/>
          </a:ln>
        </p:spPr>
      </p:pic>
      <p:sp>
        <p:nvSpPr>
          <p:cNvPr id="532" name="TextShape 2"/>
          <p:cNvSpPr txBox="1"/>
          <p:nvPr/>
        </p:nvSpPr>
        <p:spPr>
          <a:xfrm>
            <a:off x="6313866" y="2182680"/>
            <a:ext cx="3132000" cy="3976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34800" indent="-3348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ownCloud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48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On-</a:t>
            </a:r>
            <a:r>
              <a:rPr lang="en-US" sz="2000" strike="noStrike" spc="-1" dirty="0" err="1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Prem</a:t>
            </a:r>
            <a:r>
              <a:rPr lang="en-US" sz="2000" strike="noStrike" spc="-1" dirty="0" smtClean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 </a:t>
            </a: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clouds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48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Secure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48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Flexible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48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Fast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48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No Data Silos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34800" indent="-334800">
              <a:lnSpc>
                <a:spcPct val="93000"/>
              </a:lnSpc>
              <a:buClr>
                <a:srgbClr val="000000"/>
              </a:buClr>
              <a:buFont typeface="Helvetica Neue Light"/>
              <a:buChar char="•"/>
            </a:pPr>
            <a:r>
              <a:rPr lang="en-US" sz="2000" strike="noStrike" spc="-1" dirty="0">
                <a:solidFill>
                  <a:srgbClr val="454C51"/>
                </a:solidFill>
                <a:uFill>
                  <a:solidFill>
                    <a:srgbClr val="FFFFFF"/>
                  </a:solidFill>
                </a:uFill>
                <a:latin typeface="Helvetica Neue Light"/>
                <a:ea typeface="Helvetica Neue Light"/>
              </a:rPr>
              <a:t>Free software</a:t>
            </a:r>
            <a:endParaRPr lang="en-US" sz="24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701</Words>
  <Application>Microsoft Macintosh PowerPoint</Application>
  <PresentationFormat>On-screen Show (4:3)</PresentationFormat>
  <Paragraphs>184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35</vt:i4>
      </vt:variant>
    </vt:vector>
  </HeadingPairs>
  <TitlesOfParts>
    <vt:vector size="57" baseType="lpstr">
      <vt:lpstr>Arial</vt:lpstr>
      <vt:lpstr>Calibri</vt:lpstr>
      <vt:lpstr>DejaVu Sans</vt:lpstr>
      <vt:lpstr>Helvetica Neue</vt:lpstr>
      <vt:lpstr>Helvetica Neue Light</vt:lpstr>
      <vt:lpstr>HelveticaNeueLT Pro 45 Lt</vt:lpstr>
      <vt:lpstr>ＭＳ Ｐゴシック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generation cloud capabilities Your Data, Your Cloud, Your Way!</dc:title>
  <cp:lastModifiedBy>Frank Karlitschek</cp:lastModifiedBy>
  <cp:revision>64</cp:revision>
  <cp:lastPrinted>2015-02-13T13:24:57Z</cp:lastPrinted>
  <dcterms:modified xsi:type="dcterms:W3CDTF">2016-01-18T07:05:06Z</dcterms:modified>
  <dc:language>en-US</dc:language>
</cp:coreProperties>
</file>